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48" r:id="rId4"/>
  </p:sldMasterIdLst>
  <p:notesMasterIdLst>
    <p:notesMasterId r:id="rId20"/>
  </p:notesMasterIdLst>
  <p:handoutMasterIdLst>
    <p:handoutMasterId r:id="rId21"/>
  </p:handoutMasterIdLst>
  <p:sldIdLst>
    <p:sldId id="258" r:id="rId5"/>
    <p:sldId id="270" r:id="rId6"/>
    <p:sldId id="284" r:id="rId7"/>
    <p:sldId id="273" r:id="rId8"/>
    <p:sldId id="278" r:id="rId9"/>
    <p:sldId id="283" r:id="rId10"/>
    <p:sldId id="274" r:id="rId11"/>
    <p:sldId id="289" r:id="rId12"/>
    <p:sldId id="286" r:id="rId13"/>
    <p:sldId id="288" r:id="rId14"/>
    <p:sldId id="281" r:id="rId15"/>
    <p:sldId id="279" r:id="rId16"/>
    <p:sldId id="282" r:id="rId17"/>
    <p:sldId id="280" r:id="rId18"/>
    <p:sldId id="264" r:id="rId19"/>
  </p:sldIdLst>
  <p:sldSz cx="12192000" cy="6858000"/>
  <p:notesSz cx="9866313" cy="673576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50" autoAdjust="0"/>
    <p:restoredTop sz="67748" autoAdjust="0"/>
  </p:normalViewPr>
  <p:slideViewPr>
    <p:cSldViewPr snapToGrid="0">
      <p:cViewPr varScale="1">
        <p:scale>
          <a:sx n="50" d="100"/>
          <a:sy n="50" d="100"/>
        </p:scale>
        <p:origin x="780" y="48"/>
      </p:cViewPr>
      <p:guideLst/>
    </p:cSldViewPr>
  </p:slideViewPr>
  <p:notesTextViewPr>
    <p:cViewPr>
      <p:scale>
        <a:sx n="1" d="1"/>
        <a:sy n="1" d="1"/>
      </p:scale>
      <p:origin x="0" y="0"/>
    </p:cViewPr>
  </p:notesTextViewPr>
  <p:notesViewPr>
    <p:cSldViewPr snapToGrid="0">
      <p:cViewPr varScale="1">
        <p:scale>
          <a:sx n="57" d="100"/>
          <a:sy n="57" d="100"/>
        </p:scale>
        <p:origin x="2832"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275402" cy="33795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5588628" y="0"/>
            <a:ext cx="4275402" cy="337958"/>
          </a:xfrm>
          <a:prstGeom prst="rect">
            <a:avLst/>
          </a:prstGeom>
        </p:spPr>
        <p:txBody>
          <a:bodyPr vert="horz" lIns="91440" tIns="45720" rIns="91440" bIns="45720" rtlCol="0"/>
          <a:lstStyle>
            <a:lvl1pPr algn="r">
              <a:defRPr sz="1200"/>
            </a:lvl1pPr>
          </a:lstStyle>
          <a:p>
            <a:fld id="{CEEBDA6D-DC69-4DCE-BAF7-6763517D3376}" type="datetimeFigureOut">
              <a:rPr lang="en-US"/>
              <a:t>6/25/2015</a:t>
            </a:fld>
            <a:endParaRPr/>
          </a:p>
        </p:txBody>
      </p:sp>
      <p:sp>
        <p:nvSpPr>
          <p:cNvPr id="4" name="Footer Placeholder 3"/>
          <p:cNvSpPr>
            <a:spLocks noGrp="1"/>
          </p:cNvSpPr>
          <p:nvPr>
            <p:ph type="ftr" sz="quarter" idx="2"/>
          </p:nvPr>
        </p:nvSpPr>
        <p:spPr>
          <a:xfrm>
            <a:off x="0" y="6397806"/>
            <a:ext cx="4275402" cy="33795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5588628" y="6397806"/>
            <a:ext cx="4275402" cy="33795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2.jpg>
</file>

<file path=ppt/media/image3.jpg>
</file>

<file path=ppt/media/image4.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275402" cy="33795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588628" y="0"/>
            <a:ext cx="4275402" cy="337958"/>
          </a:xfrm>
          <a:prstGeom prst="rect">
            <a:avLst/>
          </a:prstGeom>
        </p:spPr>
        <p:txBody>
          <a:bodyPr vert="horz" lIns="91440" tIns="45720" rIns="91440" bIns="45720" rtlCol="0"/>
          <a:lstStyle>
            <a:lvl1pPr algn="r">
              <a:defRPr sz="1200"/>
            </a:lvl1pPr>
          </a:lstStyle>
          <a:p>
            <a:fld id="{237F6C43-988E-4257-9A1C-C162EF036D58}" type="datetimeFigureOut">
              <a:rPr lang="en-US"/>
              <a:t>6/25/2015</a:t>
            </a:fld>
            <a:endParaRPr/>
          </a:p>
        </p:txBody>
      </p:sp>
      <p:sp>
        <p:nvSpPr>
          <p:cNvPr id="4" name="Slide Image Placeholder 3"/>
          <p:cNvSpPr>
            <a:spLocks noGrp="1" noRot="1" noChangeAspect="1"/>
          </p:cNvSpPr>
          <p:nvPr>
            <p:ph type="sldImg" idx="2"/>
          </p:nvPr>
        </p:nvSpPr>
        <p:spPr>
          <a:xfrm>
            <a:off x="2913063" y="841375"/>
            <a:ext cx="4040187" cy="22733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86632" y="3241586"/>
            <a:ext cx="7893050" cy="2652207"/>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6397806"/>
            <a:ext cx="4275402" cy="33795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588628" y="6397806"/>
            <a:ext cx="4275402" cy="33795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大家好，今天我要讲的毕设课题是，自然语言语料中的因果关系检测</a:t>
            </a:r>
          </a:p>
        </p:txBody>
      </p:sp>
      <p:sp>
        <p:nvSpPr>
          <p:cNvPr id="4" name="灯片编号占位符 3"/>
          <p:cNvSpPr>
            <a:spLocks noGrp="1"/>
          </p:cNvSpPr>
          <p:nvPr>
            <p:ph type="sldNum" sz="quarter" idx="10"/>
          </p:nvPr>
        </p:nvSpPr>
        <p:spPr/>
        <p:txBody>
          <a:bodyPr/>
          <a:lstStyle/>
          <a:p>
            <a:fld id="{DED491D0-8E1B-49C7-849B-A28568D94497}" type="slidenum">
              <a:rPr lang="en-US" altLang="zh-CN" smtClean="0"/>
              <a:t>1</a:t>
            </a:fld>
            <a:endParaRPr lang="en-US" altLang="zh-CN"/>
          </a:p>
        </p:txBody>
      </p:sp>
    </p:spTree>
    <p:extLst>
      <p:ext uri="{BB962C8B-B14F-4D97-AF65-F5344CB8AC3E}">
        <p14:creationId xmlns:p14="http://schemas.microsoft.com/office/powerpoint/2010/main" val="31726179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为什么我们要用到这个步骤呢。来看这个例子，</a:t>
            </a:r>
            <a:r>
              <a:rPr lang="en-US" altLang="zh-CN" dirty="0" smtClean="0"/>
              <a:t>spit</a:t>
            </a:r>
            <a:r>
              <a:rPr lang="zh-CN" altLang="en-US" dirty="0" smtClean="0"/>
              <a:t>和</a:t>
            </a:r>
            <a:r>
              <a:rPr lang="en-US" altLang="zh-CN" dirty="0" smtClean="0"/>
              <a:t>fine</a:t>
            </a:r>
            <a:r>
              <a:rPr lang="zh-CN" altLang="en-US" dirty="0" smtClean="0"/>
              <a:t>，吐痰和罚款。</a:t>
            </a:r>
            <a:endParaRPr lang="en-US" altLang="zh-CN" dirty="0" smtClean="0"/>
          </a:p>
          <a:p>
            <a:r>
              <a:rPr lang="zh-CN" altLang="en-US" dirty="0" smtClean="0"/>
              <a:t>在这个例子中，</a:t>
            </a:r>
            <a:r>
              <a:rPr lang="en-US" altLang="zh-CN" dirty="0" smtClean="0"/>
              <a:t>fine</a:t>
            </a:r>
            <a:r>
              <a:rPr lang="zh-CN" altLang="en-US" dirty="0" smtClean="0"/>
              <a:t>这个词不是我们刚刚说说的常用义表示形容词的好，而是作为一个动词表示罚款。</a:t>
            </a:r>
            <a:endParaRPr lang="en-US" altLang="zh-CN" dirty="0" smtClean="0"/>
          </a:p>
          <a:p>
            <a:r>
              <a:rPr lang="zh-CN" altLang="en-US" dirty="0" smtClean="0"/>
              <a:t>我们希望通过把词还原到意思中去，过滤掉词对中因歧义导致的噪声</a:t>
            </a:r>
            <a:endParaRPr lang="en-US" altLang="zh-CN" dirty="0" smtClean="0"/>
          </a:p>
          <a:p>
            <a:r>
              <a:rPr lang="zh-CN" altLang="en-US" dirty="0" smtClean="0"/>
              <a:t>同时，除了</a:t>
            </a:r>
            <a:r>
              <a:rPr lang="en-US" altLang="zh-CN" dirty="0" smtClean="0"/>
              <a:t>fine</a:t>
            </a:r>
            <a:r>
              <a:rPr lang="zh-CN" altLang="en-US" dirty="0" smtClean="0"/>
              <a:t>表示罚款这个意思，</a:t>
            </a:r>
            <a:r>
              <a:rPr lang="en-US" altLang="zh-CN" dirty="0" smtClean="0"/>
              <a:t>ticket</a:t>
            </a:r>
            <a:r>
              <a:rPr lang="zh-CN" altLang="en-US" dirty="0" smtClean="0"/>
              <a:t>也表示罚款。</a:t>
            </a:r>
            <a:endParaRPr lang="en-US" altLang="zh-CN" dirty="0" smtClean="0"/>
          </a:p>
          <a:p>
            <a:r>
              <a:rPr lang="zh-CN" altLang="en-US" dirty="0" smtClean="0"/>
              <a:t>如果有</a:t>
            </a:r>
            <a:r>
              <a:rPr lang="en-US" altLang="zh-CN" dirty="0" smtClean="0"/>
              <a:t>spit</a:t>
            </a:r>
            <a:r>
              <a:rPr lang="zh-CN" altLang="en-US" dirty="0" smtClean="0"/>
              <a:t>到</a:t>
            </a:r>
            <a:r>
              <a:rPr lang="en-US" altLang="zh-CN" dirty="0" smtClean="0"/>
              <a:t>ticket</a:t>
            </a:r>
            <a:r>
              <a:rPr lang="zh-CN" altLang="en-US" dirty="0" smtClean="0"/>
              <a:t>这个词对，那么通过这一步的映射，这个同义词集对的分数就被加强了。</a:t>
            </a:r>
            <a:endParaRPr lang="en-US" altLang="zh-CN" dirty="0" smtClean="0"/>
          </a:p>
          <a:p>
            <a:r>
              <a:rPr lang="zh-CN" altLang="en-US" dirty="0" smtClean="0"/>
              <a:t>这有利于我们找到更加精准的因果关系。</a:t>
            </a:r>
            <a:endParaRPr lang="en-US" altLang="zh-CN" dirty="0" smtClean="0"/>
          </a:p>
          <a:p>
            <a:r>
              <a:rPr lang="zh-CN" altLang="en-US" dirty="0" smtClean="0"/>
              <a:t>具体的步骤是，首先，把两个词分别映射到</a:t>
            </a:r>
            <a:r>
              <a:rPr lang="en-US" altLang="zh-CN" dirty="0" smtClean="0"/>
              <a:t>WordNet</a:t>
            </a:r>
            <a:r>
              <a:rPr lang="zh-CN" altLang="en-US" dirty="0" smtClean="0"/>
              <a:t>的同义词集中</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DED491D0-8E1B-49C7-849B-A28568D94497}" type="slidenum">
              <a:rPr lang="en-US" altLang="zh-CN" smtClean="0"/>
              <a:t>10</a:t>
            </a:fld>
            <a:endParaRPr lang="en-US" altLang="zh-CN"/>
          </a:p>
        </p:txBody>
      </p:sp>
    </p:spTree>
    <p:extLst>
      <p:ext uri="{BB962C8B-B14F-4D97-AF65-F5344CB8AC3E}">
        <p14:creationId xmlns:p14="http://schemas.microsoft.com/office/powerpoint/2010/main" val="24734972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然后把同义词集两两相连。</a:t>
            </a:r>
            <a:endParaRPr lang="en-US" altLang="zh-CN" dirty="0" smtClean="0"/>
          </a:p>
          <a:p>
            <a:r>
              <a:rPr lang="zh-CN" altLang="en-US" dirty="0" smtClean="0"/>
              <a:t>当然，我们这里更加关注的是</a:t>
            </a:r>
            <a:r>
              <a:rPr lang="en-US" altLang="zh-CN" dirty="0" smtClean="0"/>
              <a:t>spit</a:t>
            </a:r>
            <a:r>
              <a:rPr lang="zh-CN" altLang="en-US" dirty="0" smtClean="0"/>
              <a:t>和</a:t>
            </a:r>
            <a:r>
              <a:rPr lang="en-US" altLang="zh-CN" dirty="0" smtClean="0"/>
              <a:t>fine</a:t>
            </a:r>
            <a:r>
              <a:rPr lang="zh-CN" altLang="en-US" dirty="0" smtClean="0"/>
              <a:t>同时作为动词的那一个同义词集对。</a:t>
            </a:r>
            <a:endParaRPr lang="en-US" altLang="zh-CN" dirty="0" smtClean="0"/>
          </a:p>
          <a:p>
            <a:r>
              <a:rPr lang="zh-CN" altLang="en-US" dirty="0" smtClean="0"/>
              <a:t>我们希望的结果是，这个同义词集对的分数会高于其他的分数。</a:t>
            </a:r>
            <a:endParaRPr lang="en-US" altLang="zh-CN" dirty="0" smtClean="0"/>
          </a:p>
          <a:p>
            <a:endParaRPr lang="en-US" altLang="zh-CN" dirty="0" smtClean="0"/>
          </a:p>
          <a:p>
            <a:r>
              <a:rPr lang="zh-CN" altLang="en-US" dirty="0" smtClean="0"/>
              <a:t>为了更好的评估我们的因果关系网络，我们还要把它还原回词对的状态。</a:t>
            </a:r>
            <a:endParaRPr lang="en-US" altLang="zh-CN" dirty="0" smtClean="0"/>
          </a:p>
          <a:p>
            <a:r>
              <a:rPr lang="zh-CN" altLang="en-US" dirty="0" smtClean="0"/>
              <a:t>在这里，我们取同义词集中的第一个词，还原回去。也就是这里的</a:t>
            </a:r>
            <a:r>
              <a:rPr lang="en-US" altLang="zh-CN" dirty="0" smtClean="0"/>
              <a:t>spit</a:t>
            </a:r>
            <a:r>
              <a:rPr lang="zh-CN" altLang="en-US" dirty="0" smtClean="0"/>
              <a:t>和</a:t>
            </a:r>
            <a:r>
              <a:rPr lang="en-US" altLang="zh-CN" dirty="0" smtClean="0"/>
              <a:t>ticket</a:t>
            </a:r>
            <a:endParaRPr lang="zh-CN" altLang="en-US" dirty="0"/>
          </a:p>
        </p:txBody>
      </p:sp>
      <p:sp>
        <p:nvSpPr>
          <p:cNvPr id="4" name="灯片编号占位符 3"/>
          <p:cNvSpPr>
            <a:spLocks noGrp="1"/>
          </p:cNvSpPr>
          <p:nvPr>
            <p:ph type="sldNum" sz="quarter" idx="10"/>
          </p:nvPr>
        </p:nvSpPr>
        <p:spPr/>
        <p:txBody>
          <a:bodyPr/>
          <a:lstStyle/>
          <a:p>
            <a:fld id="{DED491D0-8E1B-49C7-849B-A28568D94497}" type="slidenum">
              <a:rPr lang="en-US" altLang="zh-CN" smtClean="0"/>
              <a:t>11</a:t>
            </a:fld>
            <a:endParaRPr lang="en-US" altLang="zh-CN"/>
          </a:p>
        </p:txBody>
      </p:sp>
    </p:spTree>
    <p:extLst>
      <p:ext uri="{BB962C8B-B14F-4D97-AF65-F5344CB8AC3E}">
        <p14:creationId xmlns:p14="http://schemas.microsoft.com/office/powerpoint/2010/main" val="25599317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这样呢，就完成了所有的步骤。</a:t>
            </a:r>
            <a:endParaRPr lang="en-US" altLang="zh-CN" dirty="0" smtClean="0"/>
          </a:p>
          <a:p>
            <a:r>
              <a:rPr lang="zh-CN" altLang="en-US" dirty="0" smtClean="0"/>
              <a:t>我们从另一个数据集</a:t>
            </a:r>
            <a:r>
              <a:rPr lang="en-US" altLang="zh-CN" dirty="0" err="1" smtClean="0"/>
              <a:t>ConceptNet</a:t>
            </a:r>
            <a:r>
              <a:rPr lang="zh-CN" altLang="en-US" dirty="0" smtClean="0"/>
              <a:t>中提取了</a:t>
            </a:r>
            <a:r>
              <a:rPr lang="en-US" altLang="zh-CN" dirty="0" smtClean="0"/>
              <a:t>1290</a:t>
            </a:r>
            <a:r>
              <a:rPr lang="zh-CN" altLang="en-US" dirty="0" smtClean="0"/>
              <a:t>个单词对单词的因果关系对，作为我们的</a:t>
            </a:r>
            <a:r>
              <a:rPr lang="en-US" altLang="zh-CN" dirty="0" smtClean="0"/>
              <a:t>ground</a:t>
            </a:r>
            <a:r>
              <a:rPr lang="en-US" altLang="zh-CN" baseline="0" dirty="0" smtClean="0"/>
              <a:t> truth, </a:t>
            </a:r>
          </a:p>
          <a:p>
            <a:r>
              <a:rPr lang="zh-CN" altLang="en-US" dirty="0" smtClean="0"/>
              <a:t>看看我们经过每一步之后的因果关系网络对着</a:t>
            </a:r>
            <a:r>
              <a:rPr lang="en-US" altLang="zh-CN" dirty="0" smtClean="0"/>
              <a:t>1290</a:t>
            </a:r>
            <a:r>
              <a:rPr lang="zh-CN" altLang="en-US" dirty="0" smtClean="0"/>
              <a:t>个单词的覆盖率。</a:t>
            </a:r>
            <a:endParaRPr lang="en-US" altLang="zh-CN" dirty="0" smtClean="0"/>
          </a:p>
          <a:p>
            <a:endParaRPr lang="en-US" altLang="zh-CN" dirty="0" smtClean="0"/>
          </a:p>
          <a:p>
            <a:r>
              <a:rPr lang="zh-CN" altLang="en-US" dirty="0" smtClean="0"/>
              <a:t>我们的</a:t>
            </a:r>
            <a:r>
              <a:rPr lang="en-US" altLang="zh-CN" dirty="0" smtClean="0"/>
              <a:t>CausalNet0</a:t>
            </a:r>
            <a:r>
              <a:rPr lang="zh-CN" altLang="en-US" dirty="0" smtClean="0"/>
              <a:t>是最大的网络也是噪声最多的一个网络。</a:t>
            </a:r>
            <a:endParaRPr lang="en-US" altLang="zh-CN" dirty="0" smtClean="0"/>
          </a:p>
          <a:p>
            <a:r>
              <a:rPr lang="zh-CN" altLang="en-US" dirty="0" smtClean="0"/>
              <a:t>第一列表示这个网络中的词对个数，第二列表示，这个网络相对于</a:t>
            </a:r>
            <a:r>
              <a:rPr lang="en-US" altLang="zh-CN" dirty="0" smtClean="0"/>
              <a:t>CausalNet0</a:t>
            </a:r>
            <a:r>
              <a:rPr lang="zh-CN" altLang="en-US" dirty="0" smtClean="0"/>
              <a:t>在</a:t>
            </a:r>
            <a:r>
              <a:rPr lang="en-US" altLang="zh-CN" dirty="0" smtClean="0"/>
              <a:t>size</a:t>
            </a:r>
            <a:r>
              <a:rPr lang="zh-CN" altLang="en-US" dirty="0" smtClean="0"/>
              <a:t>上的百分比，可以看到，后面两个网络是远远小于初始网络的。</a:t>
            </a:r>
            <a:endParaRPr lang="en-US" altLang="zh-CN" dirty="0" smtClean="0"/>
          </a:p>
          <a:p>
            <a:r>
              <a:rPr lang="zh-CN" altLang="en-US" dirty="0" smtClean="0"/>
              <a:t>第三列表示当前网络对那</a:t>
            </a:r>
            <a:r>
              <a:rPr lang="en-US" altLang="zh-CN" dirty="0" smtClean="0"/>
              <a:t>1290</a:t>
            </a:r>
            <a:r>
              <a:rPr lang="zh-CN" altLang="en-US" dirty="0" smtClean="0"/>
              <a:t>个词对的覆盖率。因为网络的变小，这个数值也在不断的变小。</a:t>
            </a:r>
            <a:endParaRPr lang="en-US" altLang="zh-CN" dirty="0" smtClean="0"/>
          </a:p>
          <a:p>
            <a:r>
              <a:rPr lang="zh-CN" altLang="en-US" dirty="0" smtClean="0"/>
              <a:t>不过我们可以把它跟第四列对比来看。</a:t>
            </a:r>
            <a:endParaRPr lang="en-US" altLang="zh-CN" dirty="0" smtClean="0"/>
          </a:p>
          <a:p>
            <a:r>
              <a:rPr lang="zh-CN" altLang="en-US" dirty="0" smtClean="0"/>
              <a:t>我们来比较</a:t>
            </a:r>
            <a:r>
              <a:rPr lang="en-US" altLang="zh-CN" dirty="0" smtClean="0"/>
              <a:t>CausalNet1</a:t>
            </a:r>
            <a:r>
              <a:rPr lang="zh-CN" altLang="en-US" dirty="0" smtClean="0"/>
              <a:t>和</a:t>
            </a:r>
            <a:r>
              <a:rPr lang="en-US" altLang="zh-CN" dirty="0" smtClean="0"/>
              <a:t>CausalNet0.</a:t>
            </a:r>
          </a:p>
          <a:p>
            <a:r>
              <a:rPr lang="en-US" altLang="zh-CN" dirty="0" smtClean="0"/>
              <a:t>CausalNet1</a:t>
            </a:r>
            <a:r>
              <a:rPr lang="zh-CN" altLang="en-US" dirty="0" smtClean="0"/>
              <a:t>的大小仅为</a:t>
            </a:r>
            <a:r>
              <a:rPr lang="en-US" altLang="zh-CN" dirty="0" smtClean="0"/>
              <a:t>0</a:t>
            </a:r>
            <a:r>
              <a:rPr lang="zh-CN" altLang="en-US" dirty="0" smtClean="0"/>
              <a:t>的</a:t>
            </a:r>
            <a:r>
              <a:rPr lang="en-US" altLang="zh-CN" dirty="0" smtClean="0"/>
              <a:t>5.4%</a:t>
            </a:r>
            <a:r>
              <a:rPr lang="zh-CN" altLang="en-US" dirty="0" smtClean="0"/>
              <a:t>，所以按常理来讲，它的</a:t>
            </a:r>
            <a:r>
              <a:rPr lang="en-US" altLang="zh-CN" dirty="0" smtClean="0"/>
              <a:t>cover</a:t>
            </a:r>
            <a:r>
              <a:rPr lang="en-US" altLang="zh-CN" baseline="0" dirty="0" smtClean="0"/>
              <a:t> ratio</a:t>
            </a:r>
            <a:r>
              <a:rPr lang="zh-CN" altLang="en-US" baseline="0" dirty="0" smtClean="0"/>
              <a:t>应该是</a:t>
            </a:r>
            <a:r>
              <a:rPr lang="en-US" altLang="zh-CN" baseline="0" dirty="0" smtClean="0"/>
              <a:t>5.4%</a:t>
            </a:r>
            <a:r>
              <a:rPr lang="zh-CN" altLang="en-US" baseline="0" dirty="0" smtClean="0"/>
              <a:t>*</a:t>
            </a:r>
            <a:r>
              <a:rPr lang="en-US" altLang="zh-CN" baseline="0" dirty="0" smtClean="0"/>
              <a:t>72.9%</a:t>
            </a:r>
            <a:r>
              <a:rPr lang="zh-CN" altLang="en-US" baseline="0" dirty="0" smtClean="0"/>
              <a:t>也就是第四列的</a:t>
            </a:r>
            <a:r>
              <a:rPr lang="en-US" altLang="zh-CN" baseline="0" dirty="0" smtClean="0"/>
              <a:t>3.9%</a:t>
            </a:r>
            <a:r>
              <a:rPr lang="zh-CN" altLang="en-US" baseline="0" dirty="0" smtClean="0"/>
              <a:t>，而实际的</a:t>
            </a:r>
            <a:r>
              <a:rPr lang="en-US" altLang="zh-CN" baseline="0" dirty="0" smtClean="0"/>
              <a:t>cover ratio</a:t>
            </a:r>
            <a:r>
              <a:rPr lang="zh-CN" altLang="en-US" baseline="0" dirty="0" smtClean="0"/>
              <a:t>是</a:t>
            </a:r>
            <a:r>
              <a:rPr lang="en-US" altLang="zh-CN" baseline="0" dirty="0" smtClean="0"/>
              <a:t>26.7%</a:t>
            </a:r>
          </a:p>
          <a:p>
            <a:r>
              <a:rPr lang="zh-CN" altLang="en-US" baseline="0" dirty="0" smtClean="0"/>
              <a:t>由此可以看出来，这个网络的因果关系可靠性确实有所提高。</a:t>
            </a:r>
            <a:endParaRPr lang="en-US" altLang="zh-CN" dirty="0" smtClean="0"/>
          </a:p>
        </p:txBody>
      </p:sp>
      <p:sp>
        <p:nvSpPr>
          <p:cNvPr id="4" name="灯片编号占位符 3"/>
          <p:cNvSpPr>
            <a:spLocks noGrp="1"/>
          </p:cNvSpPr>
          <p:nvPr>
            <p:ph type="sldNum" sz="quarter" idx="10"/>
          </p:nvPr>
        </p:nvSpPr>
        <p:spPr/>
        <p:txBody>
          <a:bodyPr/>
          <a:lstStyle/>
          <a:p>
            <a:fld id="{DED491D0-8E1B-49C7-849B-A28568D94497}" type="slidenum">
              <a:rPr lang="en-US" altLang="zh-CN" smtClean="0"/>
              <a:t>12</a:t>
            </a:fld>
            <a:endParaRPr lang="en-US" altLang="zh-CN"/>
          </a:p>
        </p:txBody>
      </p:sp>
    </p:spTree>
    <p:extLst>
      <p:ext uri="{BB962C8B-B14F-4D97-AF65-F5344CB8AC3E}">
        <p14:creationId xmlns:p14="http://schemas.microsoft.com/office/powerpoint/2010/main" val="27385321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在这次毕业设计中，我觉得自己的亮点首先在于，我们的初始语料非常的大，因而我们构建出来的网络也是比较大的。</a:t>
            </a:r>
            <a:endParaRPr lang="en-US" altLang="zh-CN" dirty="0" smtClean="0"/>
          </a:p>
          <a:p>
            <a:r>
              <a:rPr lang="zh-CN" altLang="en-US" dirty="0" smtClean="0"/>
              <a:t>其次，运用到</a:t>
            </a:r>
            <a:r>
              <a:rPr lang="en-US" altLang="zh-CN" dirty="0" smtClean="0"/>
              <a:t>WordNet</a:t>
            </a:r>
            <a:r>
              <a:rPr lang="zh-CN" altLang="en-US" dirty="0" smtClean="0"/>
              <a:t>的结构进行消歧也算是一种新的尝试。</a:t>
            </a:r>
            <a:endParaRPr lang="en-US" altLang="zh-CN" dirty="0" smtClean="0"/>
          </a:p>
          <a:p>
            <a:endParaRPr lang="en-US" altLang="zh-CN" dirty="0" smtClean="0"/>
          </a:p>
          <a:p>
            <a:r>
              <a:rPr lang="zh-CN" altLang="en-US" dirty="0" smtClean="0"/>
              <a:t>这次毕设中的数据提取和部分的降噪处理被写到了一篇论文中，投到了</a:t>
            </a:r>
            <a:r>
              <a:rPr lang="en-US" altLang="zh-CN" dirty="0" smtClean="0"/>
              <a:t>CIKM2015</a:t>
            </a:r>
            <a:r>
              <a:rPr lang="zh-CN" altLang="en-US" dirty="0" smtClean="0"/>
              <a:t>，目前正在审稿中。</a:t>
            </a:r>
            <a:endParaRPr lang="zh-CN" altLang="en-US" dirty="0"/>
          </a:p>
        </p:txBody>
      </p:sp>
      <p:sp>
        <p:nvSpPr>
          <p:cNvPr id="4" name="灯片编号占位符 3"/>
          <p:cNvSpPr>
            <a:spLocks noGrp="1"/>
          </p:cNvSpPr>
          <p:nvPr>
            <p:ph type="sldNum" sz="quarter" idx="10"/>
          </p:nvPr>
        </p:nvSpPr>
        <p:spPr/>
        <p:txBody>
          <a:bodyPr/>
          <a:lstStyle/>
          <a:p>
            <a:fld id="{DED491D0-8E1B-49C7-849B-A28568D94497}" type="slidenum">
              <a:rPr lang="en-US" altLang="zh-CN" smtClean="0"/>
              <a:t>13</a:t>
            </a:fld>
            <a:endParaRPr lang="en-US" altLang="zh-CN"/>
          </a:p>
        </p:txBody>
      </p:sp>
    </p:spTree>
    <p:extLst>
      <p:ext uri="{BB962C8B-B14F-4D97-AF65-F5344CB8AC3E}">
        <p14:creationId xmlns:p14="http://schemas.microsoft.com/office/powerpoint/2010/main" val="564789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ED491D0-8E1B-49C7-849B-A28568D94497}" type="slidenum">
              <a:rPr lang="en-US" altLang="zh-CN" smtClean="0"/>
              <a:t>14</a:t>
            </a:fld>
            <a:endParaRPr lang="en-US" altLang="zh-CN"/>
          </a:p>
        </p:txBody>
      </p:sp>
    </p:spTree>
    <p:extLst>
      <p:ext uri="{BB962C8B-B14F-4D97-AF65-F5344CB8AC3E}">
        <p14:creationId xmlns:p14="http://schemas.microsoft.com/office/powerpoint/2010/main" val="31276829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ED491D0-8E1B-49C7-849B-A28568D94497}" type="slidenum">
              <a:rPr lang="en-US" altLang="zh-CN" smtClean="0"/>
              <a:t>15</a:t>
            </a:fld>
            <a:endParaRPr lang="en-US" altLang="zh-CN"/>
          </a:p>
        </p:txBody>
      </p:sp>
    </p:spTree>
    <p:extLst>
      <p:ext uri="{BB962C8B-B14F-4D97-AF65-F5344CB8AC3E}">
        <p14:creationId xmlns:p14="http://schemas.microsoft.com/office/powerpoint/2010/main" val="3522768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好了，那么首先，什么事因果关系呢。看这边的一些例子。</a:t>
            </a:r>
            <a:endParaRPr lang="en-US" altLang="zh-CN" dirty="0" smtClean="0"/>
          </a:p>
          <a:p>
            <a:r>
              <a:rPr lang="zh-CN" altLang="en-US" dirty="0" smtClean="0"/>
              <a:t>比如说，</a:t>
            </a:r>
            <a:r>
              <a:rPr lang="en-US" altLang="zh-CN" dirty="0" smtClean="0"/>
              <a:t>rain</a:t>
            </a:r>
            <a:r>
              <a:rPr lang="zh-CN" altLang="en-US" dirty="0" smtClean="0"/>
              <a:t>和</a:t>
            </a:r>
            <a:r>
              <a:rPr lang="en-US" altLang="zh-CN" dirty="0" smtClean="0"/>
              <a:t>umbrella</a:t>
            </a:r>
            <a:r>
              <a:rPr lang="zh-CN" altLang="en-US" dirty="0" smtClean="0"/>
              <a:t>。因为天下雨了，所以要打伞。</a:t>
            </a:r>
            <a:endParaRPr lang="en-US" altLang="zh-CN" dirty="0" smtClean="0"/>
          </a:p>
          <a:p>
            <a:r>
              <a:rPr lang="zh-CN" altLang="en-US" dirty="0" smtClean="0"/>
              <a:t>同样的，</a:t>
            </a:r>
            <a:r>
              <a:rPr lang="zh-CN" altLang="en-US" baseline="0" dirty="0" smtClean="0"/>
              <a:t> </a:t>
            </a:r>
            <a:r>
              <a:rPr lang="en-US" altLang="zh-CN" baseline="0" dirty="0" smtClean="0"/>
              <a:t>smoke</a:t>
            </a:r>
            <a:r>
              <a:rPr lang="zh-CN" altLang="en-US" baseline="0" dirty="0" smtClean="0"/>
              <a:t>和</a:t>
            </a:r>
            <a:r>
              <a:rPr lang="en-US" altLang="zh-CN" baseline="0" dirty="0" smtClean="0"/>
              <a:t>cancer</a:t>
            </a:r>
            <a:r>
              <a:rPr lang="zh-CN" altLang="en-US" baseline="0" dirty="0" smtClean="0"/>
              <a:t>，因为抽烟，一个人更加可能患癌症。</a:t>
            </a:r>
            <a:endParaRPr lang="en-US" altLang="zh-CN" baseline="0" dirty="0" smtClean="0"/>
          </a:p>
          <a:p>
            <a:r>
              <a:rPr lang="zh-CN" altLang="en-US" baseline="0" dirty="0" smtClean="0"/>
              <a:t>这里列举的例子都属于常识性的因果关系对，也就是我的这个项目想要提取的信息。</a:t>
            </a:r>
            <a:endParaRPr lang="en-US" altLang="zh-CN" baseline="0" dirty="0" smtClean="0"/>
          </a:p>
          <a:p>
            <a:r>
              <a:rPr lang="zh-CN" altLang="en-US" baseline="0" dirty="0" smtClean="0"/>
              <a:t>我们的目标是构建一个质量相对高，大小相对小的因果关系网络。</a:t>
            </a:r>
            <a:endParaRPr lang="en-US" altLang="zh-CN" baseline="0" dirty="0" smtClean="0"/>
          </a:p>
          <a:p>
            <a:r>
              <a:rPr lang="zh-CN" altLang="en-US" baseline="0" dirty="0" smtClean="0"/>
              <a:t>在后面我会解释为什么要用质量相对高和大小相对小这两个形容词。</a:t>
            </a:r>
            <a:endParaRPr lang="en-US" altLang="zh-CN" dirty="0" smtClean="0"/>
          </a:p>
        </p:txBody>
      </p:sp>
      <p:sp>
        <p:nvSpPr>
          <p:cNvPr id="4" name="灯片编号占位符 3"/>
          <p:cNvSpPr>
            <a:spLocks noGrp="1"/>
          </p:cNvSpPr>
          <p:nvPr>
            <p:ph type="sldNum" sz="quarter" idx="10"/>
          </p:nvPr>
        </p:nvSpPr>
        <p:spPr/>
        <p:txBody>
          <a:bodyPr/>
          <a:lstStyle/>
          <a:p>
            <a:fld id="{DED491D0-8E1B-49C7-849B-A28568D94497}" type="slidenum">
              <a:rPr lang="en-US" altLang="zh-CN" smtClean="0"/>
              <a:t>2</a:t>
            </a:fld>
            <a:endParaRPr lang="en-US" altLang="zh-CN"/>
          </a:p>
        </p:txBody>
      </p:sp>
    </p:spTree>
    <p:extLst>
      <p:ext uri="{BB962C8B-B14F-4D97-AF65-F5344CB8AC3E}">
        <p14:creationId xmlns:p14="http://schemas.microsoft.com/office/powerpoint/2010/main" val="4424521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好，来看在这个课题中的方法。</a:t>
            </a:r>
            <a:endParaRPr lang="en-US" altLang="zh-CN" dirty="0" smtClean="0"/>
          </a:p>
          <a:p>
            <a:r>
              <a:rPr lang="zh-CN" altLang="en-US" dirty="0" smtClean="0"/>
              <a:t>首先，我们从大的网络语料（大概有</a:t>
            </a:r>
            <a:r>
              <a:rPr lang="en-US" altLang="zh-CN" dirty="0" smtClean="0"/>
              <a:t>10TB</a:t>
            </a:r>
            <a:r>
              <a:rPr lang="zh-CN" altLang="en-US" dirty="0" smtClean="0"/>
              <a:t>）中依靠关键词提取可能的因果关系对，</a:t>
            </a:r>
            <a:endParaRPr lang="en-US" altLang="zh-CN" dirty="0" smtClean="0"/>
          </a:p>
          <a:p>
            <a:r>
              <a:rPr lang="zh-CN" altLang="en-US" dirty="0" smtClean="0"/>
              <a:t>这些因果关系对构成了我们初始的因果关系网络，</a:t>
            </a:r>
            <a:r>
              <a:rPr lang="en-US" altLang="zh-CN" dirty="0" smtClean="0"/>
              <a:t>CausalNet0</a:t>
            </a:r>
            <a:r>
              <a:rPr lang="zh-CN" altLang="en-US" dirty="0" smtClean="0"/>
              <a:t>。</a:t>
            </a:r>
            <a:endParaRPr lang="en-US" altLang="zh-CN" dirty="0" smtClean="0"/>
          </a:p>
          <a:p>
            <a:r>
              <a:rPr lang="zh-CN" altLang="en-US" dirty="0" smtClean="0"/>
              <a:t>然后，我们对这个网络进行特征提取和去除噪声的一系列操作，得到了一个更小的知识网络</a:t>
            </a:r>
            <a:r>
              <a:rPr lang="en-US" altLang="zh-CN" dirty="0" smtClean="0"/>
              <a:t>CausalNet1</a:t>
            </a:r>
          </a:p>
          <a:p>
            <a:r>
              <a:rPr lang="zh-CN" altLang="en-US" dirty="0" smtClean="0"/>
              <a:t>最后，我们借用了</a:t>
            </a:r>
            <a:r>
              <a:rPr lang="en-US" altLang="zh-CN" dirty="0" smtClean="0"/>
              <a:t>WordNet</a:t>
            </a:r>
            <a:r>
              <a:rPr lang="zh-CN" altLang="en-US" dirty="0" smtClean="0"/>
              <a:t>的结构，用到了其中的同义词集，也就是</a:t>
            </a:r>
            <a:r>
              <a:rPr lang="en-US" altLang="zh-CN" dirty="0" err="1" smtClean="0"/>
              <a:t>synset</a:t>
            </a:r>
            <a:r>
              <a:rPr lang="zh-CN" altLang="en-US" dirty="0" smtClean="0"/>
              <a:t>，</a:t>
            </a:r>
            <a:r>
              <a:rPr lang="zh-CN" altLang="en-US" baseline="0" dirty="0" smtClean="0"/>
              <a:t> 希望能够消除词语的歧义性，得到了最终的</a:t>
            </a:r>
            <a:r>
              <a:rPr lang="en-US" altLang="zh-CN" baseline="0" dirty="0" smtClean="0"/>
              <a:t>CausalNet2</a:t>
            </a:r>
          </a:p>
          <a:p>
            <a:r>
              <a:rPr lang="zh-CN" altLang="en-US" baseline="0" dirty="0" smtClean="0"/>
              <a:t>上次圆圈的大小也侧面说明了，通过我们一步一步的处理，这个因果关系网络是在不断变小的，同时我们也希望它包含的因果关系也是越来越准确的</a:t>
            </a:r>
            <a:endParaRPr lang="en-US" altLang="zh-CN" baseline="0" dirty="0" smtClean="0"/>
          </a:p>
          <a:p>
            <a:r>
              <a:rPr lang="zh-CN" altLang="en-US" baseline="0" dirty="0" smtClean="0"/>
              <a:t>在后面我会着重讲其中的第一步和第三个步骤</a:t>
            </a:r>
            <a:endParaRPr lang="en-US" altLang="zh-CN" baseline="0" dirty="0" smtClean="0"/>
          </a:p>
        </p:txBody>
      </p:sp>
      <p:sp>
        <p:nvSpPr>
          <p:cNvPr id="4" name="灯片编号占位符 3"/>
          <p:cNvSpPr>
            <a:spLocks noGrp="1"/>
          </p:cNvSpPr>
          <p:nvPr>
            <p:ph type="sldNum" sz="quarter" idx="10"/>
          </p:nvPr>
        </p:nvSpPr>
        <p:spPr/>
        <p:txBody>
          <a:bodyPr/>
          <a:lstStyle/>
          <a:p>
            <a:fld id="{DED491D0-8E1B-49C7-849B-A28568D94497}" type="slidenum">
              <a:rPr lang="en-US" altLang="zh-CN" smtClean="0"/>
              <a:t>3</a:t>
            </a:fld>
            <a:endParaRPr lang="en-US" altLang="zh-CN"/>
          </a:p>
        </p:txBody>
      </p:sp>
    </p:spTree>
    <p:extLst>
      <p:ext uri="{BB962C8B-B14F-4D97-AF65-F5344CB8AC3E}">
        <p14:creationId xmlns:p14="http://schemas.microsoft.com/office/powerpoint/2010/main" val="23375197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第一步是数据的获取。</a:t>
            </a:r>
            <a:endParaRPr lang="en-US" altLang="zh-CN" dirty="0" smtClean="0"/>
          </a:p>
          <a:p>
            <a:r>
              <a:rPr lang="zh-CN" altLang="en-US" dirty="0" smtClean="0"/>
              <a:t>这里用到了一个</a:t>
            </a:r>
            <a:r>
              <a:rPr lang="en-US" altLang="zh-CN" dirty="0" smtClean="0"/>
              <a:t>causal cue</a:t>
            </a:r>
            <a:r>
              <a:rPr lang="zh-CN" altLang="en-US" dirty="0" smtClean="0"/>
              <a:t>也就是关键词或暗示词的概念。</a:t>
            </a:r>
            <a:endParaRPr lang="en-US" altLang="zh-CN" dirty="0" smtClean="0"/>
          </a:p>
          <a:p>
            <a:r>
              <a:rPr lang="zh-CN" altLang="en-US" dirty="0" smtClean="0"/>
              <a:t>自然语言中的因果关系通常能够被一些关键词暗示出来。例如这里的，</a:t>
            </a:r>
            <a:r>
              <a:rPr lang="en-US" altLang="zh-CN" dirty="0" smtClean="0"/>
              <a:t>cause,</a:t>
            </a:r>
            <a:r>
              <a:rPr lang="en-US" altLang="zh-CN" baseline="0" dirty="0" smtClean="0"/>
              <a:t> lead to, if … then</a:t>
            </a:r>
            <a:r>
              <a:rPr lang="zh-CN" altLang="en-US" baseline="0" dirty="0" smtClean="0"/>
              <a:t>等等</a:t>
            </a:r>
            <a:endParaRPr lang="en-US" altLang="zh-CN" baseline="0" dirty="0" smtClean="0"/>
          </a:p>
          <a:p>
            <a:r>
              <a:rPr lang="zh-CN" altLang="en-US" baseline="0" dirty="0" smtClean="0"/>
              <a:t>出现了这些关键词的句子，更有可能在讲一个有关因果的事件。</a:t>
            </a:r>
            <a:endParaRPr lang="en-US" altLang="zh-CN" baseline="0" dirty="0" smtClean="0"/>
          </a:p>
          <a:p>
            <a:r>
              <a:rPr lang="zh-CN" altLang="en-US" baseline="0" dirty="0" smtClean="0"/>
              <a:t>比如，这里给了一个句子：。。。。</a:t>
            </a:r>
            <a:endParaRPr lang="en-US" altLang="zh-CN" baseline="0" dirty="0" smtClean="0"/>
          </a:p>
          <a:p>
            <a:r>
              <a:rPr lang="zh-CN" altLang="en-US" baseline="0" dirty="0" smtClean="0"/>
              <a:t>我们可以发现，这个句子中出现了一个因果暗示词：</a:t>
            </a:r>
            <a:r>
              <a:rPr lang="en-US" altLang="zh-CN" baseline="0" dirty="0" smtClean="0"/>
              <a:t>cause</a:t>
            </a:r>
          </a:p>
          <a:p>
            <a:r>
              <a:rPr lang="en-US" altLang="zh-CN" baseline="0" dirty="0" smtClean="0"/>
              <a:t>Cause</a:t>
            </a:r>
            <a:r>
              <a:rPr lang="zh-CN" altLang="en-US" baseline="0" dirty="0" smtClean="0"/>
              <a:t>把这个句子分成了两个部分，前半部分包含有原因，后半部分包含有结果。</a:t>
            </a:r>
            <a:endParaRPr lang="en-US" altLang="zh-CN" baseline="0" dirty="0" smtClean="0"/>
          </a:p>
          <a:p>
            <a:r>
              <a:rPr lang="zh-CN" altLang="en-US" baseline="0" dirty="0" smtClean="0"/>
              <a:t>我们首先把这个句子里面的一些词还原成原形（</a:t>
            </a:r>
            <a:r>
              <a:rPr lang="en-US" altLang="zh-CN" baseline="0" dirty="0" smtClean="0"/>
              <a:t>lemmatize</a:t>
            </a:r>
            <a:r>
              <a:rPr lang="zh-CN" altLang="en-US" baseline="0" dirty="0" smtClean="0"/>
              <a:t>）， 例如这里的</a:t>
            </a:r>
            <a:r>
              <a:rPr lang="en-US" altLang="zh-CN" baseline="0" dirty="0" smtClean="0"/>
              <a:t>smoking</a:t>
            </a:r>
            <a:r>
              <a:rPr lang="zh-CN" altLang="en-US" baseline="0" dirty="0" smtClean="0"/>
              <a:t>变成</a:t>
            </a:r>
            <a:r>
              <a:rPr lang="en-US" altLang="zh-CN" baseline="0" dirty="0" smtClean="0"/>
              <a:t>smoke</a:t>
            </a:r>
            <a:r>
              <a:rPr lang="zh-CN" altLang="en-US" baseline="0" dirty="0" smtClean="0"/>
              <a:t>， </a:t>
            </a:r>
            <a:r>
              <a:rPr lang="en-US" altLang="zh-CN" baseline="0" dirty="0" smtClean="0"/>
              <a:t>is</a:t>
            </a:r>
            <a:r>
              <a:rPr lang="zh-CN" altLang="en-US" baseline="0" dirty="0" smtClean="0"/>
              <a:t>还原成</a:t>
            </a:r>
            <a:r>
              <a:rPr lang="en-US" altLang="zh-CN" baseline="0" dirty="0" smtClean="0"/>
              <a:t>be</a:t>
            </a:r>
          </a:p>
          <a:p>
            <a:r>
              <a:rPr lang="zh-CN" altLang="en-US" baseline="0" dirty="0" smtClean="0"/>
              <a:t>去除两边无意义的词，比如说</a:t>
            </a:r>
            <a:r>
              <a:rPr lang="en-US" altLang="zh-CN" baseline="0" dirty="0" smtClean="0"/>
              <a:t>be, the, most</a:t>
            </a:r>
            <a:r>
              <a:rPr lang="zh-CN" altLang="en-US" baseline="0" dirty="0" smtClean="0"/>
              <a:t>等等，这些词用行话来讲也叫做停用词（</a:t>
            </a:r>
            <a:r>
              <a:rPr lang="en-US" altLang="zh-CN" baseline="0" dirty="0" err="1" smtClean="0"/>
              <a:t>stopword</a:t>
            </a:r>
            <a:r>
              <a:rPr lang="zh-CN" altLang="en-US" baseline="0" dirty="0" smtClean="0"/>
              <a:t>）</a:t>
            </a:r>
            <a:endParaRPr lang="en-US" altLang="zh-CN" baseline="0" dirty="0" smtClean="0"/>
          </a:p>
          <a:p>
            <a:r>
              <a:rPr lang="zh-CN" altLang="en-US" baseline="0" dirty="0" smtClean="0"/>
              <a:t>这个时候两边各剩下两个词，我们把它们两两相连，最后得到了四个词对</a:t>
            </a:r>
            <a:endParaRPr lang="en-US" altLang="zh-CN" dirty="0" smtClean="0"/>
          </a:p>
          <a:p>
            <a:endParaRPr lang="zh-CN" altLang="en-US" i="0" dirty="0"/>
          </a:p>
        </p:txBody>
      </p:sp>
      <p:sp>
        <p:nvSpPr>
          <p:cNvPr id="4" name="灯片编号占位符 3"/>
          <p:cNvSpPr>
            <a:spLocks noGrp="1"/>
          </p:cNvSpPr>
          <p:nvPr>
            <p:ph type="sldNum" sz="quarter" idx="10"/>
          </p:nvPr>
        </p:nvSpPr>
        <p:spPr/>
        <p:txBody>
          <a:bodyPr/>
          <a:lstStyle/>
          <a:p>
            <a:fld id="{DED491D0-8E1B-49C7-849B-A28568D94497}" type="slidenum">
              <a:rPr lang="en-US" altLang="zh-CN" smtClean="0"/>
              <a:t>4</a:t>
            </a:fld>
            <a:endParaRPr lang="en-US" altLang="zh-CN"/>
          </a:p>
        </p:txBody>
      </p:sp>
    </p:spTree>
    <p:extLst>
      <p:ext uri="{BB962C8B-B14F-4D97-AF65-F5344CB8AC3E}">
        <p14:creationId xmlns:p14="http://schemas.microsoft.com/office/powerpoint/2010/main" val="3095284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对于这四个词对，我们对它们分别计数为</a:t>
            </a:r>
            <a:r>
              <a:rPr lang="en-US" altLang="zh-CN" dirty="0" smtClean="0"/>
              <a:t>1.</a:t>
            </a:r>
            <a:r>
              <a:rPr lang="zh-CN" altLang="en-US" dirty="0" smtClean="0"/>
              <a:t>同时也要注意到，这个</a:t>
            </a:r>
            <a:r>
              <a:rPr lang="en-US" altLang="zh-CN" dirty="0" smtClean="0"/>
              <a:t>1</a:t>
            </a:r>
            <a:r>
              <a:rPr lang="zh-CN" altLang="en-US" dirty="0" smtClean="0"/>
              <a:t>是由</a:t>
            </a:r>
            <a:r>
              <a:rPr lang="en-US" altLang="zh-CN" dirty="0" smtClean="0"/>
              <a:t>cause</a:t>
            </a:r>
            <a:r>
              <a:rPr lang="zh-CN" altLang="en-US" dirty="0" smtClean="0"/>
              <a:t>这个暗示词提取出来的，所以会记录在对应的暗示词下面。</a:t>
            </a:r>
            <a:endParaRPr lang="en-US" altLang="zh-CN" dirty="0" smtClean="0"/>
          </a:p>
          <a:p>
            <a:r>
              <a:rPr lang="zh-CN" altLang="en-US" dirty="0" smtClean="0"/>
              <a:t>这样就构成了我们的初始因果关系网络</a:t>
            </a:r>
            <a:r>
              <a:rPr lang="en-US" altLang="zh-CN" dirty="0" smtClean="0"/>
              <a:t>CausalNet0</a:t>
            </a:r>
          </a:p>
          <a:p>
            <a:r>
              <a:rPr lang="zh-CN" altLang="en-US" dirty="0" smtClean="0"/>
              <a:t>我们可以看到，在这个句子中，我们实际想要的因果关系对只有</a:t>
            </a:r>
            <a:r>
              <a:rPr lang="en-US" altLang="zh-CN" dirty="0" err="1" smtClean="0"/>
              <a:t>smoke</a:t>
            </a:r>
            <a:r>
              <a:rPr lang="en-US" altLang="zh-CN" baseline="0" dirty="0" err="1" smtClean="0"/>
              <a:t>,cancer</a:t>
            </a:r>
            <a:endParaRPr lang="en-US" altLang="zh-CN" baseline="0" dirty="0" smtClean="0"/>
          </a:p>
          <a:p>
            <a:r>
              <a:rPr lang="zh-CN" altLang="en-US" baseline="0" dirty="0" smtClean="0"/>
              <a:t>但是我们依然计数了其他三个词对。这使得我们的关系网络十分的大。不过呢，我们认为，</a:t>
            </a:r>
            <a:endParaRPr lang="en-US" altLang="zh-CN" baseline="0" dirty="0" smtClean="0"/>
          </a:p>
          <a:p>
            <a:r>
              <a:rPr lang="en-US" altLang="zh-CN" baseline="0" dirty="0" err="1" smtClean="0"/>
              <a:t>smoke,world</a:t>
            </a:r>
            <a:r>
              <a:rPr lang="zh-CN" altLang="en-US" baseline="0" dirty="0" smtClean="0"/>
              <a:t>这毕竟不是正确的因果关系，因此它在我们的因果关系网络中的频率会很低</a:t>
            </a:r>
            <a:endParaRPr lang="en-US" altLang="zh-CN" baseline="0" dirty="0" smtClean="0"/>
          </a:p>
          <a:p>
            <a:r>
              <a:rPr lang="zh-CN" altLang="en-US" baseline="0" dirty="0" smtClean="0"/>
              <a:t>然而这确实给我们的网络带来了一些噪声，这也是后面我们要进行过滤的原因。</a:t>
            </a:r>
            <a:endParaRPr lang="en-US" altLang="zh-CN" baseline="0" dirty="0" smtClean="0"/>
          </a:p>
          <a:p>
            <a:r>
              <a:rPr lang="zh-CN" altLang="en-US" baseline="0" dirty="0" smtClean="0"/>
              <a:t>也是我想强调我希望我们最终的结果是一个大小相对小而质量相对高的网络的原因。</a:t>
            </a:r>
            <a:endParaRPr lang="en-US" altLang="zh-CN" dirty="0" smtClean="0"/>
          </a:p>
          <a:p>
            <a:r>
              <a:rPr lang="zh-CN" altLang="en-US" dirty="0" smtClean="0"/>
              <a:t>这个是</a:t>
            </a:r>
            <a:r>
              <a:rPr lang="en-US" altLang="zh-CN" dirty="0" err="1" smtClean="0"/>
              <a:t>smoke</a:t>
            </a:r>
            <a:r>
              <a:rPr lang="en-US" altLang="zh-CN" baseline="0" dirty="0" err="1" smtClean="0"/>
              <a:t>,cancer</a:t>
            </a:r>
            <a:r>
              <a:rPr lang="zh-CN" altLang="en-US" baseline="0" dirty="0" smtClean="0"/>
              <a:t>词对在</a:t>
            </a:r>
            <a:r>
              <a:rPr lang="en-US" altLang="zh-CN" baseline="0" dirty="0" smtClean="0"/>
              <a:t>CausalNet0</a:t>
            </a:r>
            <a:r>
              <a:rPr lang="zh-CN" altLang="en-US" baseline="0" dirty="0" smtClean="0"/>
              <a:t>中的记录。</a:t>
            </a:r>
            <a:endParaRPr lang="en-US" altLang="zh-CN" dirty="0" smtClean="0"/>
          </a:p>
        </p:txBody>
      </p:sp>
      <p:sp>
        <p:nvSpPr>
          <p:cNvPr id="4" name="灯片编号占位符 3"/>
          <p:cNvSpPr>
            <a:spLocks noGrp="1"/>
          </p:cNvSpPr>
          <p:nvPr>
            <p:ph type="sldNum" sz="quarter" idx="10"/>
          </p:nvPr>
        </p:nvSpPr>
        <p:spPr/>
        <p:txBody>
          <a:bodyPr/>
          <a:lstStyle/>
          <a:p>
            <a:fld id="{DED491D0-8E1B-49C7-849B-A28568D94497}" type="slidenum">
              <a:rPr lang="en-US" altLang="zh-CN" smtClean="0"/>
              <a:t>5</a:t>
            </a:fld>
            <a:endParaRPr lang="en-US" altLang="zh-CN"/>
          </a:p>
        </p:txBody>
      </p:sp>
    </p:spTree>
    <p:extLst>
      <p:ext uri="{BB962C8B-B14F-4D97-AF65-F5344CB8AC3E}">
        <p14:creationId xmlns:p14="http://schemas.microsoft.com/office/powerpoint/2010/main" val="15236808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中间的</a:t>
            </a:r>
            <a:r>
              <a:rPr lang="en-US" altLang="zh-CN" dirty="0" smtClean="0"/>
              <a:t>17</a:t>
            </a:r>
            <a:r>
              <a:rPr lang="zh-CN" altLang="en-US" dirty="0" smtClean="0"/>
              <a:t>个数字由引号分开，对应着不同的暗示词下的频率</a:t>
            </a:r>
            <a:endParaRPr lang="en-US" altLang="zh-CN" dirty="0" smtClean="0"/>
          </a:p>
          <a:p>
            <a:r>
              <a:rPr lang="zh-CN" altLang="en-US" dirty="0" smtClean="0"/>
              <a:t>比如说这里的。。。</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它们的和也就是后面的总频率，也就是</a:t>
            </a:r>
            <a:r>
              <a:rPr lang="zh-CN" altLang="en-US" dirty="0" smtClean="0"/>
              <a:t>这个词对在整个语料库的因果关系句中出现的频率</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DED491D0-8E1B-49C7-849B-A28568D94497}" type="slidenum">
              <a:rPr lang="en-US" altLang="zh-CN" smtClean="0"/>
              <a:t>6</a:t>
            </a:fld>
            <a:endParaRPr lang="en-US" altLang="zh-CN"/>
          </a:p>
        </p:txBody>
      </p:sp>
    </p:spTree>
    <p:extLst>
      <p:ext uri="{BB962C8B-B14F-4D97-AF65-F5344CB8AC3E}">
        <p14:creationId xmlns:p14="http://schemas.microsoft.com/office/powerpoint/2010/main" val="14078994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对于这样一个记录，我们提取了以一共</a:t>
            </a:r>
            <a:r>
              <a:rPr lang="en-US" altLang="zh-CN" dirty="0" smtClean="0"/>
              <a:t>6</a:t>
            </a:r>
            <a:r>
              <a:rPr lang="zh-CN" altLang="en-US" dirty="0" smtClean="0"/>
              <a:t>个特征，特征后面的数字表现了这条记录的特征</a:t>
            </a:r>
            <a:endParaRPr lang="en-US" altLang="zh-CN" dirty="0" smtClean="0"/>
          </a:p>
          <a:p>
            <a:r>
              <a:rPr lang="zh-CN" altLang="en-US" dirty="0" smtClean="0"/>
              <a:t>概括来讲，这些特征分别从，词对、暗示词、和词对中的单个词来评估了因果关系的可靠性</a:t>
            </a:r>
            <a:endParaRPr lang="en-US" altLang="zh-CN" dirty="0" smtClean="0"/>
          </a:p>
        </p:txBody>
      </p:sp>
      <p:sp>
        <p:nvSpPr>
          <p:cNvPr id="4" name="灯片编号占位符 3"/>
          <p:cNvSpPr>
            <a:spLocks noGrp="1"/>
          </p:cNvSpPr>
          <p:nvPr>
            <p:ph type="sldNum" sz="quarter" idx="10"/>
          </p:nvPr>
        </p:nvSpPr>
        <p:spPr/>
        <p:txBody>
          <a:bodyPr/>
          <a:lstStyle/>
          <a:p>
            <a:fld id="{DED491D0-8E1B-49C7-849B-A28568D94497}" type="slidenum">
              <a:rPr lang="en-US" altLang="zh-CN" smtClean="0"/>
              <a:t>7</a:t>
            </a:fld>
            <a:endParaRPr lang="en-US" altLang="zh-CN"/>
          </a:p>
        </p:txBody>
      </p:sp>
    </p:spTree>
    <p:extLst>
      <p:ext uri="{BB962C8B-B14F-4D97-AF65-F5344CB8AC3E}">
        <p14:creationId xmlns:p14="http://schemas.microsoft.com/office/powerpoint/2010/main" val="1079171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有了特征以后，我们尝试了两种方法对</a:t>
            </a:r>
            <a:r>
              <a:rPr lang="en-US" altLang="zh-CN" dirty="0" smtClean="0"/>
              <a:t>CausalNet0</a:t>
            </a:r>
            <a:r>
              <a:rPr lang="zh-CN" altLang="en-US" dirty="0" smtClean="0"/>
              <a:t>进行进一步的过滤。</a:t>
            </a:r>
            <a:endParaRPr lang="en-US" altLang="zh-CN" dirty="0" smtClean="0"/>
          </a:p>
          <a:p>
            <a:r>
              <a:rPr lang="zh-CN" altLang="en-US" dirty="0" smtClean="0"/>
              <a:t>实验证明，监督式学习的方法表现出了更高的优越性</a:t>
            </a:r>
            <a:endParaRPr lang="en-US" altLang="zh-CN" dirty="0" smtClean="0"/>
          </a:p>
        </p:txBody>
      </p:sp>
      <p:sp>
        <p:nvSpPr>
          <p:cNvPr id="4" name="灯片编号占位符 3"/>
          <p:cNvSpPr>
            <a:spLocks noGrp="1"/>
          </p:cNvSpPr>
          <p:nvPr>
            <p:ph type="sldNum" sz="quarter" idx="10"/>
          </p:nvPr>
        </p:nvSpPr>
        <p:spPr/>
        <p:txBody>
          <a:bodyPr/>
          <a:lstStyle/>
          <a:p>
            <a:fld id="{DED491D0-8E1B-49C7-849B-A28568D94497}" type="slidenum">
              <a:rPr lang="en-US" altLang="zh-CN" smtClean="0"/>
              <a:t>8</a:t>
            </a:fld>
            <a:endParaRPr lang="en-US" altLang="zh-CN"/>
          </a:p>
        </p:txBody>
      </p:sp>
    </p:spTree>
    <p:extLst>
      <p:ext uri="{BB962C8B-B14F-4D97-AF65-F5344CB8AC3E}">
        <p14:creationId xmlns:p14="http://schemas.microsoft.com/office/powerpoint/2010/main" val="8957733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好，到了最后一个步骤。</a:t>
            </a:r>
            <a:endParaRPr lang="en-US" altLang="zh-CN" dirty="0" smtClean="0"/>
          </a:p>
          <a:p>
            <a:r>
              <a:rPr lang="zh-CN" altLang="en-US" dirty="0" smtClean="0"/>
              <a:t>在解释之前，首先要介绍一些</a:t>
            </a:r>
            <a:r>
              <a:rPr lang="en-US" altLang="zh-CN" dirty="0" smtClean="0"/>
              <a:t>WordNet</a:t>
            </a:r>
            <a:r>
              <a:rPr lang="zh-CN" altLang="en-US" dirty="0" smtClean="0"/>
              <a:t>，也就是词网。</a:t>
            </a:r>
            <a:endParaRPr lang="en-US" altLang="zh-CN" dirty="0" smtClean="0"/>
          </a:p>
          <a:p>
            <a:r>
              <a:rPr lang="zh-CN" altLang="en-US" dirty="0" smtClean="0"/>
              <a:t>顾名思义，这是一个英语词汇的语义网络。它包含了名词动词形容词和副词，共</a:t>
            </a:r>
            <a:r>
              <a:rPr lang="en-US" altLang="zh-CN" dirty="0" smtClean="0"/>
              <a:t>15</a:t>
            </a:r>
            <a:r>
              <a:rPr lang="zh-CN" altLang="en-US" dirty="0" smtClean="0"/>
              <a:t>万左右的词</a:t>
            </a:r>
            <a:endParaRPr lang="en-US" altLang="zh-CN" dirty="0" smtClean="0"/>
          </a:p>
          <a:p>
            <a:r>
              <a:rPr lang="zh-CN" altLang="en-US" dirty="0" smtClean="0"/>
              <a:t>在这个网络中，每一个节点是一个同义词集，节点之间的连线代表着同义词集与同义词集的关系。</a:t>
            </a:r>
            <a:endParaRPr lang="en-US" altLang="zh-CN" dirty="0" smtClean="0"/>
          </a:p>
          <a:p>
            <a:r>
              <a:rPr lang="zh-CN" altLang="en-US" dirty="0" smtClean="0"/>
              <a:t>什么是同义词集呢？</a:t>
            </a:r>
            <a:endParaRPr lang="en-US" altLang="zh-CN" dirty="0" smtClean="0"/>
          </a:p>
          <a:p>
            <a:r>
              <a:rPr lang="zh-CN" altLang="en-US" dirty="0" smtClean="0"/>
              <a:t>同义词集是具有相同意思的一些词的集合。所以，每一个同义词集都具有同样的意思。</a:t>
            </a:r>
            <a:endParaRPr lang="en-US" altLang="zh-CN" dirty="0" smtClean="0"/>
          </a:p>
          <a:p>
            <a:r>
              <a:rPr lang="zh-CN" altLang="en-US" dirty="0" smtClean="0"/>
              <a:t>例如，</a:t>
            </a:r>
            <a:r>
              <a:rPr lang="en-US" altLang="zh-CN" dirty="0" smtClean="0"/>
              <a:t>fine</a:t>
            </a:r>
            <a:r>
              <a:rPr lang="zh-CN" altLang="en-US" dirty="0" smtClean="0"/>
              <a:t>这个词，它作形容词表示好这个意思的时候，跟</a:t>
            </a:r>
            <a:r>
              <a:rPr lang="en-US" altLang="zh-CN" dirty="0" smtClean="0"/>
              <a:t>all right, fine, o.k., ok, okay, hunky-dory</a:t>
            </a:r>
            <a:r>
              <a:rPr lang="zh-CN" altLang="en-US" dirty="0" smtClean="0"/>
              <a:t>处在同一个同义词集中</a:t>
            </a:r>
            <a:endParaRPr lang="en-US" altLang="zh-CN" dirty="0" smtClean="0"/>
          </a:p>
          <a:p>
            <a:r>
              <a:rPr lang="en-US" altLang="zh-CN" dirty="0" smtClean="0"/>
              <a:t>WordNet</a:t>
            </a:r>
            <a:r>
              <a:rPr lang="zh-CN" altLang="en-US" dirty="0" smtClean="0"/>
              <a:t>中最重要的两个关系是上位词和下位词关系。上位词是下位词的概括，下位词是上位词的具体。</a:t>
            </a:r>
            <a:endParaRPr lang="en-US" altLang="zh-CN" dirty="0" smtClean="0"/>
          </a:p>
          <a:p>
            <a:r>
              <a:rPr lang="zh-CN" altLang="en-US" dirty="0" smtClean="0"/>
              <a:t>例如这里的</a:t>
            </a:r>
            <a:r>
              <a:rPr lang="en-US" altLang="zh-CN" dirty="0" smtClean="0"/>
              <a:t>entity</a:t>
            </a:r>
            <a:r>
              <a:rPr lang="zh-CN" altLang="en-US" dirty="0" smtClean="0"/>
              <a:t>，它是</a:t>
            </a:r>
            <a:r>
              <a:rPr lang="en-US" altLang="zh-CN" dirty="0" smtClean="0"/>
              <a:t>physical</a:t>
            </a:r>
            <a:r>
              <a:rPr lang="en-US" altLang="zh-CN" baseline="0" dirty="0" smtClean="0"/>
              <a:t> entity</a:t>
            </a:r>
            <a:r>
              <a:rPr lang="zh-CN" altLang="en-US" baseline="0" dirty="0" smtClean="0"/>
              <a:t>的上位词，而</a:t>
            </a:r>
            <a:r>
              <a:rPr lang="en-US" altLang="zh-CN" baseline="0" dirty="0" smtClean="0"/>
              <a:t>process</a:t>
            </a:r>
            <a:r>
              <a:rPr lang="zh-CN" altLang="en-US" baseline="0" dirty="0" smtClean="0"/>
              <a:t>是</a:t>
            </a:r>
            <a:r>
              <a:rPr lang="en-US" altLang="zh-CN" baseline="0" dirty="0" smtClean="0"/>
              <a:t>physical entity</a:t>
            </a:r>
            <a:r>
              <a:rPr lang="zh-CN" altLang="en-US" baseline="0" dirty="0" smtClean="0"/>
              <a:t>的下位词</a:t>
            </a:r>
            <a:endParaRPr lang="en-US" altLang="zh-CN" dirty="0" smtClean="0"/>
          </a:p>
        </p:txBody>
      </p:sp>
      <p:sp>
        <p:nvSpPr>
          <p:cNvPr id="4" name="灯片编号占位符 3"/>
          <p:cNvSpPr>
            <a:spLocks noGrp="1"/>
          </p:cNvSpPr>
          <p:nvPr>
            <p:ph type="sldNum" sz="quarter" idx="10"/>
          </p:nvPr>
        </p:nvSpPr>
        <p:spPr/>
        <p:txBody>
          <a:bodyPr/>
          <a:lstStyle/>
          <a:p>
            <a:fld id="{DED491D0-8E1B-49C7-849B-A28568D94497}" type="slidenum">
              <a:rPr lang="en-US" altLang="zh-CN" smtClean="0"/>
              <a:t>9</a:t>
            </a:fld>
            <a:endParaRPr lang="en-US" altLang="zh-CN"/>
          </a:p>
        </p:txBody>
      </p:sp>
    </p:spTree>
    <p:extLst>
      <p:ext uri="{BB962C8B-B14F-4D97-AF65-F5344CB8AC3E}">
        <p14:creationId xmlns:p14="http://schemas.microsoft.com/office/powerpoint/2010/main" val="9024333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a:t>Click to edit Master title style</a:t>
            </a: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a:t>Click to edit Master subtitle style</a:t>
            </a:r>
          </a:p>
        </p:txBody>
      </p:sp>
      <p:sp>
        <p:nvSpPr>
          <p:cNvPr id="11" name="Date Placeholder 10"/>
          <p:cNvSpPr>
            <a:spLocks noGrp="1"/>
          </p:cNvSpPr>
          <p:nvPr>
            <p:ph type="dt" sz="half" idx="10"/>
          </p:nvPr>
        </p:nvSpPr>
        <p:spPr/>
        <p:txBody>
          <a:bodyPr/>
          <a:lstStyle/>
          <a:p>
            <a:fld id="{669B3418-440A-49BE-B268-8270BA7FE915}" type="datetime1">
              <a:rPr lang="en-US" altLang="zh-CN" smtClean="0"/>
              <a:t>6/25/2015</a:t>
            </a:fld>
            <a:endParaRPr/>
          </a:p>
        </p:txBody>
      </p:sp>
      <p:sp>
        <p:nvSpPr>
          <p:cNvPr id="12" name="Footer Placeholder 11"/>
          <p:cNvSpPr>
            <a:spLocks noGrp="1"/>
          </p:cNvSpPr>
          <p:nvPr>
            <p:ph type="ftr" sz="quarter" idx="11"/>
          </p:nvPr>
        </p:nvSpPr>
        <p:spPr/>
        <p:txBody>
          <a:bodyPr/>
          <a:lstStyle/>
          <a:p>
            <a:endParaRPr/>
          </a:p>
        </p:txBody>
      </p:sp>
      <p:sp>
        <p:nvSpPr>
          <p:cNvPr id="13" name="Slide Number Placeholder 12"/>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Click to edit Master title style</a:t>
            </a:r>
          </a:p>
        </p:txBody>
      </p:sp>
      <p:sp>
        <p:nvSpPr>
          <p:cNvPr id="3" name="Vertical Text Placeholder 2"/>
          <p:cNvSpPr>
            <a:spLocks noGrp="1"/>
          </p:cNvSpPr>
          <p:nvPr>
            <p:ph type="body" orient="vert" idx="1"/>
          </p:nvPr>
        </p:nvSpPr>
        <p:spPr/>
        <p:txBody>
          <a:bodyPr vert="eaVert"/>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4" name="Date Placeholder 3"/>
          <p:cNvSpPr>
            <a:spLocks noGrp="1"/>
          </p:cNvSpPr>
          <p:nvPr>
            <p:ph type="dt" sz="half" idx="10"/>
          </p:nvPr>
        </p:nvSpPr>
        <p:spPr/>
        <p:txBody>
          <a:bodyPr/>
          <a:lstStyle/>
          <a:p>
            <a:fld id="{2CE035EE-4099-45BF-8E61-96632B11B900}" type="datetime1">
              <a:rPr lang="en-US" altLang="zh-CN" smtClean="0"/>
              <a:t>6/25/2015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378199" y="462249"/>
            <a:ext cx="9693088" cy="5714714"/>
          </a:xfrm>
        </p:spPr>
        <p:txBody>
          <a:bodyPr vert="eaVert"/>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4" name="Date Placeholder 3"/>
          <p:cNvSpPr>
            <a:spLocks noGrp="1"/>
          </p:cNvSpPr>
          <p:nvPr>
            <p:ph type="dt" sz="half" idx="10"/>
          </p:nvPr>
        </p:nvSpPr>
        <p:spPr>
          <a:xfrm>
            <a:off x="378199" y="6356350"/>
            <a:ext cx="1971947" cy="365125"/>
          </a:xfrm>
        </p:spPr>
        <p:txBody>
          <a:bodyPr/>
          <a:lstStyle/>
          <a:p>
            <a:fld id="{CFFDFD30-844A-4AAE-B2B7-0820013BE726}" type="datetime1">
              <a:rPr lang="en-US" altLang="zh-CN" smtClean="0"/>
              <a:t>6/25/2015</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10266348" y="462249"/>
            <a:ext cx="1370886" cy="5714714"/>
          </a:xfrm>
        </p:spPr>
        <p:txBody>
          <a:bodyPr vert="eaVert"/>
          <a:lstStyle/>
          <a:p>
            <a:r>
              <a:rPr/>
              <a:t>Click to edit Master title style</a:t>
            </a: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Click to edit Master title style</a:t>
            </a:r>
          </a:p>
        </p:txBody>
      </p:sp>
      <p:sp>
        <p:nvSpPr>
          <p:cNvPr id="3" name="Content Placeholder 2"/>
          <p:cNvSpPr>
            <a:spLocks noGrp="1"/>
          </p:cNvSpPr>
          <p:nvPr>
            <p:ph idx="1"/>
          </p:nvPr>
        </p:nvSpPr>
        <p:spPr/>
        <p:txBody>
          <a:body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4" name="Date Placeholder 3"/>
          <p:cNvSpPr>
            <a:spLocks noGrp="1"/>
          </p:cNvSpPr>
          <p:nvPr>
            <p:ph type="dt" sz="half" idx="10"/>
          </p:nvPr>
        </p:nvSpPr>
        <p:spPr/>
        <p:txBody>
          <a:bodyPr/>
          <a:lstStyle/>
          <a:p>
            <a:fld id="{7B30A9DC-6524-4AD1-96E6-AE7AEF7AC687}" type="datetime1">
              <a:rPr lang="en-US" altLang="zh-CN" smtClean="0"/>
              <a:t>6/25/2015</a:t>
            </a:fld>
            <a:endParaRPr/>
          </a:p>
        </p:txBody>
      </p:sp>
      <p:sp>
        <p:nvSpPr>
          <p:cNvPr id="5" name="Footer Placeholder 4"/>
          <p:cNvSpPr>
            <a:spLocks noGrp="1"/>
          </p:cNvSpPr>
          <p:nvPr>
            <p:ph type="ftr" sz="quarter" idx="11"/>
          </p:nvPr>
        </p:nvSpPr>
        <p:spPr/>
        <p:txBody>
          <a:bodyPr/>
          <a:lstStyle/>
          <a:p>
            <a:endParaRPr dirty="0"/>
          </a:p>
        </p:txBody>
      </p:sp>
      <p:sp>
        <p:nvSpPr>
          <p:cNvPr id="6" name="Slide Number Placeholder 5"/>
          <p:cNvSpPr>
            <a:spLocks noGrp="1"/>
          </p:cNvSpPr>
          <p:nvPr>
            <p:ph type="sldNum" sz="quarter" idx="12"/>
          </p:nvPr>
        </p:nvSpPr>
        <p:spPr/>
        <p:txBody>
          <a:bodyPr/>
          <a:lstStyle>
            <a:lvl1pPr>
              <a:defRPr sz="1800"/>
            </a:lvl1pPr>
          </a:lstStyle>
          <a:p>
            <a:fld id="{BD266BE7-899D-4075-917F-DBDE33B6B692}" type="slidenum">
              <a:rPr lang="en-US" altLang="zh-CN" smtClean="0"/>
              <a:pPr/>
              <a:t>‹#›</a:t>
            </a:fld>
            <a:endParaRPr lang="zh-CN" altLang="en-US" dirty="0"/>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a:t>Click to edit Master title style</a:t>
            </a: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a:t>Click to edit Master text styles</a:t>
            </a:r>
          </a:p>
        </p:txBody>
      </p:sp>
      <p:sp>
        <p:nvSpPr>
          <p:cNvPr id="4" name="Date Placeholder 3"/>
          <p:cNvSpPr>
            <a:spLocks noGrp="1"/>
          </p:cNvSpPr>
          <p:nvPr>
            <p:ph type="dt" sz="half" idx="10"/>
          </p:nvPr>
        </p:nvSpPr>
        <p:spPr/>
        <p:txBody>
          <a:bodyPr/>
          <a:lstStyle/>
          <a:p>
            <a:fld id="{A8EDD445-D650-4331-A6C5-8E8B7E24E728}" type="datetime1">
              <a:rPr lang="en-US" altLang="zh-CN" smtClean="0"/>
              <a:t>6/25/2015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Click to edit Master title style</a:t>
            </a:r>
          </a:p>
        </p:txBody>
      </p:sp>
      <p:sp>
        <p:nvSpPr>
          <p:cNvPr id="3" name="Content Placeholder 2"/>
          <p:cNvSpPr>
            <a:spLocks noGrp="1"/>
          </p:cNvSpPr>
          <p:nvPr>
            <p:ph sz="half" idx="1"/>
          </p:nvPr>
        </p:nvSpPr>
        <p:spPr>
          <a:xfrm>
            <a:off x="1280160" y="2194560"/>
            <a:ext cx="4489704" cy="3986784"/>
          </a:xfrm>
        </p:spPr>
        <p:txBody>
          <a:body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4" name="Content Placeholder 3"/>
          <p:cNvSpPr>
            <a:spLocks noGrp="1"/>
          </p:cNvSpPr>
          <p:nvPr>
            <p:ph sz="half" idx="2"/>
          </p:nvPr>
        </p:nvSpPr>
        <p:spPr>
          <a:xfrm>
            <a:off x="6415368" y="2194560"/>
            <a:ext cx="4493424" cy="3986784"/>
          </a:xfrm>
        </p:spPr>
        <p:txBody>
          <a:body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5" name="Date Placeholder 4"/>
          <p:cNvSpPr>
            <a:spLocks noGrp="1"/>
          </p:cNvSpPr>
          <p:nvPr>
            <p:ph type="dt" sz="half" idx="10"/>
          </p:nvPr>
        </p:nvSpPr>
        <p:spPr/>
        <p:txBody>
          <a:bodyPr/>
          <a:lstStyle/>
          <a:p>
            <a:fld id="{A8A54947-0779-4CB4-9B1B-534DA971E76D}" type="datetime1">
              <a:rPr lang="en-US" altLang="zh-CN" smtClean="0"/>
              <a:t>6/25/2015</a:t>
            </a:fld>
            <a:endParaRPr/>
          </a:p>
        </p:txBody>
      </p:sp>
      <p:sp>
        <p:nvSpPr>
          <p:cNvPr id="6" name="Footer Placeholder 5"/>
          <p:cNvSpPr>
            <a:spLocks noGrp="1"/>
          </p:cNvSpPr>
          <p:nvPr>
            <p:ph type="ftr" sz="quarter" idx="11"/>
          </p:nvPr>
        </p:nvSpPr>
        <p:spPr/>
        <p:txBody>
          <a:bodyPr/>
          <a:lstStyle/>
          <a:p>
            <a:endParaRPr dirty="0"/>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Click to edit Master title style</a:t>
            </a: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7" name="Date Placeholder 6"/>
          <p:cNvSpPr>
            <a:spLocks noGrp="1"/>
          </p:cNvSpPr>
          <p:nvPr>
            <p:ph type="dt" sz="half" idx="10"/>
          </p:nvPr>
        </p:nvSpPr>
        <p:spPr/>
        <p:txBody>
          <a:bodyPr/>
          <a:lstStyle/>
          <a:p>
            <a:fld id="{564FE0DC-432B-41E2-94FF-66DA49AA8C08}" type="datetime1">
              <a:rPr lang="en-US" altLang="zh-CN" smtClean="0"/>
              <a:t>6/25/2015</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Click to edit Master title style</a:t>
            </a:r>
          </a:p>
        </p:txBody>
      </p:sp>
      <p:sp>
        <p:nvSpPr>
          <p:cNvPr id="3" name="Date Placeholder 2"/>
          <p:cNvSpPr>
            <a:spLocks noGrp="1"/>
          </p:cNvSpPr>
          <p:nvPr>
            <p:ph type="dt" sz="half" idx="10"/>
          </p:nvPr>
        </p:nvSpPr>
        <p:spPr/>
        <p:txBody>
          <a:bodyPr/>
          <a:lstStyle/>
          <a:p>
            <a:fld id="{5E43A1B3-FA1A-4469-860D-26D8F949DFC2}" type="datetime1">
              <a:rPr lang="en-US" altLang="zh-CN" smtClean="0"/>
              <a:t>6/25/2015</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FB2C5F-D688-471B-A588-A5864E379D01}" type="datetime1">
              <a:rPr lang="en-US" altLang="zh-CN" smtClean="0"/>
              <a:t>6/25/2015</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a:t>Click to edit Master title style</a:t>
            </a:r>
          </a:p>
        </p:txBody>
      </p:sp>
      <p:sp>
        <p:nvSpPr>
          <p:cNvPr id="3" name="Content Placeholder 2"/>
          <p:cNvSpPr>
            <a:spLocks noGrp="1"/>
          </p:cNvSpPr>
          <p:nvPr>
            <p:ph idx="1"/>
          </p:nvPr>
        </p:nvSpPr>
        <p:spPr>
          <a:xfrm>
            <a:off x="5518896" y="2465294"/>
            <a:ext cx="5389895" cy="4392706"/>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4" name="Text Placeholder 3"/>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a:t>Click to edit Master text styles</a:t>
            </a:r>
          </a:p>
        </p:txBody>
      </p:sp>
      <p:sp>
        <p:nvSpPr>
          <p:cNvPr id="5" name="Date Placeholder 4"/>
          <p:cNvSpPr>
            <a:spLocks noGrp="1"/>
          </p:cNvSpPr>
          <p:nvPr>
            <p:ph type="dt" sz="half" idx="10"/>
          </p:nvPr>
        </p:nvSpPr>
        <p:spPr/>
        <p:txBody>
          <a:bodyPr/>
          <a:lstStyle/>
          <a:p>
            <a:fld id="{57D2FD98-F349-444B-9A2D-FD884FA550CA}" type="datetime1">
              <a:rPr lang="en-US" altLang="zh-CN" smtClean="0"/>
              <a:t>6/25/2015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a:t>Click to edit Master title style</a:t>
            </a:r>
          </a:p>
        </p:txBody>
      </p:sp>
      <p:sp>
        <p:nvSpPr>
          <p:cNvPr id="3" name="Picture Placeholder 2"/>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a:t>Click to edit Master text styles</a:t>
            </a:r>
          </a:p>
        </p:txBody>
      </p:sp>
      <p:sp>
        <p:nvSpPr>
          <p:cNvPr id="5" name="Date Placeholder 4"/>
          <p:cNvSpPr>
            <a:spLocks noGrp="1"/>
          </p:cNvSpPr>
          <p:nvPr>
            <p:ph type="dt" sz="half" idx="10"/>
          </p:nvPr>
        </p:nvSpPr>
        <p:spPr/>
        <p:txBody>
          <a:bodyPr/>
          <a:lstStyle/>
          <a:p>
            <a:fld id="{BDFD40C3-39CD-457F-97F2-2D7B239F98B2}" type="datetime1">
              <a:rPr lang="en-US" altLang="zh-CN" smtClean="0"/>
              <a:t>6/25/2015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a:t>Click to edit Master title style</a:t>
            </a:r>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a:t>Click to edit Master text styles</a:t>
            </a:r>
          </a:p>
          <a:p>
            <a:pPr lvl="1"/>
            <a:r>
              <a:rPr/>
              <a:t>Second level</a:t>
            </a:r>
          </a:p>
          <a:p>
            <a:pPr lvl="2"/>
            <a:r>
              <a:rPr/>
              <a:t>Third level</a:t>
            </a:r>
          </a:p>
          <a:p>
            <a:pPr lvl="3"/>
            <a:r>
              <a:rPr/>
              <a:t>Fourth level</a:t>
            </a:r>
          </a:p>
          <a:p>
            <a:pPr lvl="4"/>
            <a:r>
              <a:rPr/>
              <a:t>Fifth level</a:t>
            </a:r>
          </a:p>
          <a:p>
            <a:pPr lvl="5"/>
            <a:r>
              <a:rPr/>
              <a:t>Sixth</a:t>
            </a:r>
          </a:p>
          <a:p>
            <a:pPr lvl="6"/>
            <a:r>
              <a:rPr/>
              <a:t>Seventh</a:t>
            </a:r>
          </a:p>
          <a:p>
            <a:pPr lvl="7"/>
            <a:r>
              <a:rPr/>
              <a:t>Eighth</a:t>
            </a:r>
          </a:p>
          <a:p>
            <a:pPr lvl="8"/>
            <a:r>
              <a:rPr/>
              <a:t>Ninth</a:t>
            </a:r>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871BDA-CF16-46C5-9782-F774910037DC}" type="datetime1">
              <a:rPr lang="en-US" altLang="zh-CN" smtClean="0"/>
              <a:t>6/25/2015</a:t>
            </a:fld>
            <a:endParaRPr/>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266BE7-899D-4075-917F-DBDE33B6B692}" type="slidenum">
              <a:rPr/>
              <a:t>‹#›</a:t>
            </a:fld>
            <a:endParaRPr/>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adapt.seiee.sjtu.edu.cn/~yuchen/graduation/"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altLang="zh-CN" sz="5400" dirty="0" smtClean="0"/>
              <a:t>Causal </a:t>
            </a:r>
            <a:r>
              <a:rPr lang="en-US" altLang="zh-CN" sz="5400" dirty="0"/>
              <a:t>Relation Detection in Natural Language Discourse</a:t>
            </a:r>
            <a:endParaRPr lang="en-US" sz="5400" dirty="0"/>
          </a:p>
        </p:txBody>
      </p:sp>
      <p:sp>
        <p:nvSpPr>
          <p:cNvPr id="3" name="Subtitle 2"/>
          <p:cNvSpPr>
            <a:spLocks noGrp="1"/>
          </p:cNvSpPr>
          <p:nvPr>
            <p:ph type="subTitle" idx="1"/>
          </p:nvPr>
        </p:nvSpPr>
        <p:spPr/>
        <p:txBody>
          <a:bodyPr/>
          <a:lstStyle/>
          <a:p>
            <a:r>
              <a:rPr lang="en-US" dirty="0" err="1" smtClean="0"/>
              <a:t>S</a:t>
            </a:r>
            <a:r>
              <a:rPr lang="en-US" altLang="zh-CN" dirty="0" err="1" smtClean="0"/>
              <a:t>ha</a:t>
            </a:r>
            <a:r>
              <a:rPr lang="en-US" altLang="zh-CN" dirty="0" smtClean="0"/>
              <a:t> </a:t>
            </a:r>
            <a:r>
              <a:rPr lang="en-US" altLang="zh-CN" dirty="0" err="1" smtClean="0"/>
              <a:t>Yuchen</a:t>
            </a:r>
            <a:endParaRPr lang="en-US" altLang="zh-CN" dirty="0" smtClean="0"/>
          </a:p>
          <a:p>
            <a:r>
              <a:rPr lang="en-US" dirty="0" smtClean="0"/>
              <a:t>2015.6.25</a:t>
            </a:r>
            <a:endParaRPr lang="en-US" dirty="0"/>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80159" y="466343"/>
            <a:ext cx="10560545" cy="1362113"/>
          </a:xfrm>
        </p:spPr>
        <p:txBody>
          <a:bodyPr>
            <a:normAutofit/>
          </a:bodyPr>
          <a:lstStyle/>
          <a:p>
            <a:r>
              <a:rPr lang="en-US" altLang="zh-CN" sz="4000" dirty="0"/>
              <a:t>Approach: Map to </a:t>
            </a:r>
            <a:r>
              <a:rPr lang="en-US" altLang="zh-CN" sz="4000" dirty="0" err="1"/>
              <a:t>Synsets</a:t>
            </a:r>
            <a:r>
              <a:rPr lang="en-US" altLang="zh-CN" sz="4000" dirty="0"/>
              <a:t> and Recover to Words</a:t>
            </a:r>
            <a:endParaRPr lang="zh-CN" altLang="en-US" sz="3600" dirty="0"/>
          </a:p>
        </p:txBody>
      </p:sp>
      <p:sp>
        <p:nvSpPr>
          <p:cNvPr id="4" name="灯片编号占位符 3"/>
          <p:cNvSpPr>
            <a:spLocks noGrp="1"/>
          </p:cNvSpPr>
          <p:nvPr>
            <p:ph type="sldNum" sz="quarter" idx="12"/>
          </p:nvPr>
        </p:nvSpPr>
        <p:spPr/>
        <p:txBody>
          <a:bodyPr/>
          <a:lstStyle/>
          <a:p>
            <a:fld id="{BD266BE7-899D-4075-917F-DBDE33B6B692}" type="slidenum">
              <a:rPr lang="en-US" altLang="zh-CN" smtClean="0"/>
              <a:pPr/>
              <a:t>10</a:t>
            </a:fld>
            <a:endParaRPr lang="zh-CN" altLang="en-US" dirty="0"/>
          </a:p>
        </p:txBody>
      </p:sp>
      <p:sp>
        <p:nvSpPr>
          <p:cNvPr id="6" name="内容占位符 2"/>
          <p:cNvSpPr>
            <a:spLocks noGrp="1"/>
          </p:cNvSpPr>
          <p:nvPr>
            <p:ph idx="1"/>
          </p:nvPr>
        </p:nvSpPr>
        <p:spPr>
          <a:xfrm>
            <a:off x="1280159" y="2676536"/>
            <a:ext cx="3961201" cy="3986213"/>
          </a:xfrm>
        </p:spPr>
        <p:txBody>
          <a:bodyPr>
            <a:normAutofit/>
          </a:bodyPr>
          <a:lstStyle/>
          <a:p>
            <a:r>
              <a:rPr lang="en-US" altLang="zh-CN" sz="2800" dirty="0"/>
              <a:t>Map:</a:t>
            </a:r>
          </a:p>
          <a:p>
            <a:r>
              <a:rPr lang="en-US" altLang="zh-CN" sz="2800" dirty="0" smtClean="0"/>
              <a:t>Pair:</a:t>
            </a:r>
            <a:endParaRPr lang="en-US" altLang="zh-CN" sz="2800" dirty="0"/>
          </a:p>
          <a:p>
            <a:r>
              <a:rPr lang="en-US" altLang="zh-CN" sz="2800" dirty="0" smtClean="0"/>
              <a:t>Recover:</a:t>
            </a:r>
          </a:p>
        </p:txBody>
      </p:sp>
      <p:sp>
        <p:nvSpPr>
          <p:cNvPr id="7" name="文本框 6"/>
          <p:cNvSpPr txBox="1"/>
          <p:nvPr/>
        </p:nvSpPr>
        <p:spPr>
          <a:xfrm>
            <a:off x="1280159" y="1984745"/>
            <a:ext cx="1625766" cy="492443"/>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altLang="zh-CN" sz="2600" dirty="0" smtClean="0"/>
              <a:t>spit </a:t>
            </a:r>
            <a:r>
              <a:rPr lang="zh-CN" altLang="en-US" sz="2600" dirty="0" smtClean="0"/>
              <a:t>→</a:t>
            </a:r>
            <a:r>
              <a:rPr lang="en-US" altLang="zh-CN" sz="2600" dirty="0" smtClean="0"/>
              <a:t>	fine</a:t>
            </a:r>
            <a:endParaRPr lang="zh-CN" altLang="en-US" sz="2600" dirty="0"/>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2305" y="2358493"/>
            <a:ext cx="9454783" cy="3657944"/>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86526" y="2221560"/>
            <a:ext cx="8642589" cy="3780489"/>
          </a:xfrm>
          <a:prstGeom prst="rect">
            <a:avLst/>
          </a:prstGeom>
        </p:spPr>
      </p:pic>
      <p:sp>
        <p:nvSpPr>
          <p:cNvPr id="11" name="文本框 10"/>
          <p:cNvSpPr txBox="1"/>
          <p:nvPr/>
        </p:nvSpPr>
        <p:spPr>
          <a:xfrm>
            <a:off x="1280159" y="2795231"/>
            <a:ext cx="1855251" cy="492443"/>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altLang="zh-CN" sz="2600" dirty="0" smtClean="0"/>
              <a:t>spit </a:t>
            </a:r>
            <a:r>
              <a:rPr lang="zh-CN" altLang="en-US" sz="2600" dirty="0" smtClean="0"/>
              <a:t>→</a:t>
            </a:r>
            <a:r>
              <a:rPr lang="en-US" altLang="zh-CN" sz="2600" dirty="0" smtClean="0"/>
              <a:t>	</a:t>
            </a:r>
            <a:r>
              <a:rPr lang="en-US" altLang="zh-CN" sz="2600" dirty="0" smtClean="0"/>
              <a:t>ticket</a:t>
            </a:r>
            <a:endParaRPr lang="zh-CN" altLang="en-US" sz="2600" dirty="0"/>
          </a:p>
        </p:txBody>
      </p:sp>
      <p:sp>
        <p:nvSpPr>
          <p:cNvPr id="3" name="椭圆 2"/>
          <p:cNvSpPr/>
          <p:nvPr/>
        </p:nvSpPr>
        <p:spPr>
          <a:xfrm>
            <a:off x="2087293" y="1881647"/>
            <a:ext cx="1030024" cy="165798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320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11"/>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3"/>
                                        </p:tgtEl>
                                        <p:attrNameLst>
                                          <p:attrName>style.visibility</p:attrName>
                                        </p:attrNameLst>
                                      </p:cBhvr>
                                      <p:to>
                                        <p:strVal val="hidden"/>
                                      </p:to>
                                    </p:set>
                                  </p:childTnLst>
                                </p:cTn>
                              </p:par>
                              <p:par>
                                <p:cTn id="17" presetID="10" presetClass="entr" presetSubtype="0" fill="hold" nodeType="with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6">
                                            <p:txEl>
                                              <p:pRg st="1" end="1"/>
                                            </p:txEl>
                                          </p:spTgt>
                                        </p:tgtEl>
                                        <p:attrNameLst>
                                          <p:attrName>style.visibility</p:attrName>
                                        </p:attrNameLst>
                                      </p:cBhvr>
                                      <p:to>
                                        <p:strVal val="visible"/>
                                      </p:to>
                                    </p:set>
                                    <p:animEffect transition="in" filter="fade">
                                      <p:cBhvr>
                                        <p:cTn id="22" dur="500"/>
                                        <p:tgtEl>
                                          <p:spTgt spid="6">
                                            <p:txEl>
                                              <p:pRg st="1" end="1"/>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6">
                                            <p:txEl>
                                              <p:pRg st="2" end="2"/>
                                            </p:txEl>
                                          </p:spTgt>
                                        </p:tgtEl>
                                        <p:attrNameLst>
                                          <p:attrName>style.visibility</p:attrName>
                                        </p:attrNameLst>
                                      </p:cBhvr>
                                      <p:to>
                                        <p:strVal val="visible"/>
                                      </p:to>
                                    </p:set>
                                    <p:animEffect transition="in" filter="fade">
                                      <p:cBhvr>
                                        <p:cTn id="25" dur="500"/>
                                        <p:tgtEl>
                                          <p:spTgt spid="6">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anim calcmode="lin" valueType="num">
                                      <p:cBhvr>
                                        <p:cTn id="31" dur="500" fill="hold"/>
                                        <p:tgtEl>
                                          <p:spTgt spid="8"/>
                                        </p:tgtEl>
                                        <p:attrNameLst>
                                          <p:attrName>ppt_x</p:attrName>
                                        </p:attrNameLst>
                                      </p:cBhvr>
                                      <p:tavLst>
                                        <p:tav tm="0">
                                          <p:val>
                                            <p:strVal val="#ppt_x"/>
                                          </p:val>
                                        </p:tav>
                                        <p:tav tm="100000">
                                          <p:val>
                                            <p:strVal val="#ppt_x"/>
                                          </p:val>
                                        </p:tav>
                                      </p:tavLst>
                                    </p:anim>
                                    <p:anim calcmode="lin" valueType="num">
                                      <p:cBhvr>
                                        <p:cTn id="32"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8"/>
                                        </p:tgtEl>
                                        <p:attrNameLst>
                                          <p:attrName>style.visibility</p:attrName>
                                        </p:attrNameLst>
                                      </p:cBhvr>
                                      <p:to>
                                        <p:strVal val="hidden"/>
                                      </p:to>
                                    </p:set>
                                  </p:childTnLst>
                                </p:cTn>
                              </p:par>
                              <p:par>
                                <p:cTn id="37" presetID="42" presetClass="entr" presetSubtype="0" fill="hold"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anim calcmode="lin" valueType="num">
                                      <p:cBhvr>
                                        <p:cTn id="40" dur="500" fill="hold"/>
                                        <p:tgtEl>
                                          <p:spTgt spid="9"/>
                                        </p:tgtEl>
                                        <p:attrNameLst>
                                          <p:attrName>ppt_x</p:attrName>
                                        </p:attrNameLst>
                                      </p:cBhvr>
                                      <p:tavLst>
                                        <p:tav tm="0">
                                          <p:val>
                                            <p:strVal val="#ppt_x"/>
                                          </p:val>
                                        </p:tav>
                                        <p:tav tm="100000">
                                          <p:val>
                                            <p:strVal val="#ppt_x"/>
                                          </p:val>
                                        </p:tav>
                                      </p:tavLst>
                                    </p:anim>
                                    <p:anim calcmode="lin" valueType="num">
                                      <p:cBhvr>
                                        <p:cTn id="41"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3" grpId="0" animBg="1"/>
      <p:bldP spid="3"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80159" y="466343"/>
            <a:ext cx="10307237" cy="1362113"/>
          </a:xfrm>
        </p:spPr>
        <p:txBody>
          <a:bodyPr>
            <a:normAutofit/>
          </a:bodyPr>
          <a:lstStyle/>
          <a:p>
            <a:r>
              <a:rPr lang="en-US" altLang="zh-CN" sz="4000" dirty="0"/>
              <a:t>Approach: Map to </a:t>
            </a:r>
            <a:r>
              <a:rPr lang="en-US" altLang="zh-CN" sz="4000" dirty="0" err="1"/>
              <a:t>Synsets</a:t>
            </a:r>
            <a:r>
              <a:rPr lang="en-US" altLang="zh-CN" sz="4000" dirty="0"/>
              <a:t> and Recover to Words</a:t>
            </a:r>
            <a:endParaRPr lang="zh-CN" altLang="en-US" sz="4000" dirty="0"/>
          </a:p>
        </p:txBody>
      </p:sp>
      <p:sp>
        <p:nvSpPr>
          <p:cNvPr id="3" name="内容占位符 2"/>
          <p:cNvSpPr>
            <a:spLocks noGrp="1"/>
          </p:cNvSpPr>
          <p:nvPr>
            <p:ph idx="1"/>
          </p:nvPr>
        </p:nvSpPr>
        <p:spPr>
          <a:xfrm>
            <a:off x="1280159" y="2676536"/>
            <a:ext cx="3961201" cy="3986213"/>
          </a:xfrm>
        </p:spPr>
        <p:txBody>
          <a:bodyPr>
            <a:normAutofit/>
          </a:bodyPr>
          <a:lstStyle/>
          <a:p>
            <a:r>
              <a:rPr lang="en-US" altLang="zh-CN" sz="2800" dirty="0"/>
              <a:t>Map:</a:t>
            </a:r>
          </a:p>
          <a:p>
            <a:r>
              <a:rPr lang="en-US" altLang="zh-CN" sz="2800" dirty="0" smtClean="0"/>
              <a:t>Pair:</a:t>
            </a:r>
            <a:endParaRPr lang="en-US" altLang="zh-CN" sz="2800" dirty="0"/>
          </a:p>
          <a:p>
            <a:r>
              <a:rPr lang="en-US" altLang="zh-CN" sz="2800" dirty="0" smtClean="0"/>
              <a:t>Recover:</a:t>
            </a:r>
          </a:p>
          <a:p>
            <a:pPr lvl="1"/>
            <a:r>
              <a:rPr lang="en-US" altLang="zh-CN" sz="2800" dirty="0"/>
              <a:t>spit.verb.01: spit, </a:t>
            </a:r>
            <a:r>
              <a:rPr lang="en-US" altLang="zh-CN" sz="2800" dirty="0" err="1"/>
              <a:t>ptyalize</a:t>
            </a:r>
            <a:r>
              <a:rPr lang="en-US" altLang="zh-CN" sz="2800" dirty="0"/>
              <a:t>, </a:t>
            </a:r>
            <a:r>
              <a:rPr lang="en-US" altLang="zh-CN" sz="2800" dirty="0" err="1"/>
              <a:t>ptyalise</a:t>
            </a:r>
            <a:r>
              <a:rPr lang="en-US" altLang="zh-CN" sz="2800" dirty="0"/>
              <a:t>, spew, </a:t>
            </a:r>
            <a:r>
              <a:rPr lang="en-US" altLang="zh-CN" sz="2800" dirty="0" err="1"/>
              <a:t>spue</a:t>
            </a:r>
            <a:endParaRPr lang="en-US" altLang="zh-CN" sz="2800" dirty="0"/>
          </a:p>
          <a:p>
            <a:pPr lvl="1"/>
            <a:r>
              <a:rPr lang="en-US" altLang="zh-CN" sz="2800" dirty="0"/>
              <a:t>fine.verb.01: ticket, fine </a:t>
            </a:r>
            <a:endParaRPr lang="zh-CN" altLang="en-US" sz="2800"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7560" y="3785328"/>
            <a:ext cx="6578082" cy="2877421"/>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0083" y="699002"/>
            <a:ext cx="7345559" cy="2841910"/>
          </a:xfrm>
          <a:prstGeom prst="rect">
            <a:avLst/>
          </a:prstGeom>
        </p:spPr>
      </p:pic>
      <p:cxnSp>
        <p:nvCxnSpPr>
          <p:cNvPr id="8" name="直接箭头连接符 7"/>
          <p:cNvCxnSpPr/>
          <p:nvPr/>
        </p:nvCxnSpPr>
        <p:spPr>
          <a:xfrm>
            <a:off x="5677469" y="3316406"/>
            <a:ext cx="818865" cy="302980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5677469" y="3316406"/>
            <a:ext cx="1624083" cy="302980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p:nvPr/>
        </p:nvCxnSpPr>
        <p:spPr>
          <a:xfrm>
            <a:off x="5677469" y="3316406"/>
            <a:ext cx="2565393" cy="302980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p:nvPr/>
        </p:nvCxnSpPr>
        <p:spPr>
          <a:xfrm>
            <a:off x="5677469" y="3316406"/>
            <a:ext cx="3453452" cy="302980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a:off x="5677469" y="3316406"/>
            <a:ext cx="4123470" cy="302980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p:nvPr/>
        </p:nvCxnSpPr>
        <p:spPr>
          <a:xfrm>
            <a:off x="5677469" y="3316406"/>
            <a:ext cx="4914006" cy="302980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p:nvPr/>
        </p:nvCxnSpPr>
        <p:spPr>
          <a:xfrm>
            <a:off x="5677469" y="3316406"/>
            <a:ext cx="5802065" cy="302980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flipH="1">
            <a:off x="9800939" y="3316406"/>
            <a:ext cx="230165" cy="3029803"/>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7" name="灯片编号占位符 36"/>
          <p:cNvSpPr>
            <a:spLocks noGrp="1"/>
          </p:cNvSpPr>
          <p:nvPr>
            <p:ph type="sldNum" sz="quarter" idx="12"/>
          </p:nvPr>
        </p:nvSpPr>
        <p:spPr/>
        <p:txBody>
          <a:bodyPr/>
          <a:lstStyle/>
          <a:p>
            <a:fld id="{BD266BE7-899D-4075-917F-DBDE33B6B692}" type="slidenum">
              <a:rPr lang="en-US" altLang="zh-CN" smtClean="0"/>
              <a:t>11</a:t>
            </a:fld>
            <a:endParaRPr lang="en-US" altLang="zh-CN"/>
          </a:p>
        </p:txBody>
      </p:sp>
      <p:sp>
        <p:nvSpPr>
          <p:cNvPr id="16" name="文本框 15"/>
          <p:cNvSpPr txBox="1"/>
          <p:nvPr/>
        </p:nvSpPr>
        <p:spPr>
          <a:xfrm>
            <a:off x="1280159" y="1984745"/>
            <a:ext cx="1625766" cy="492443"/>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altLang="zh-CN" sz="2600" dirty="0" smtClean="0"/>
              <a:t>spit </a:t>
            </a:r>
            <a:r>
              <a:rPr lang="zh-CN" altLang="en-US" sz="2600" dirty="0" smtClean="0"/>
              <a:t>→</a:t>
            </a:r>
            <a:r>
              <a:rPr lang="en-US" altLang="zh-CN" sz="2600" dirty="0" smtClean="0"/>
              <a:t>	fine</a:t>
            </a:r>
            <a:endParaRPr lang="zh-CN" altLang="en-US" sz="2600" dirty="0"/>
          </a:p>
        </p:txBody>
      </p:sp>
    </p:spTree>
    <p:extLst>
      <p:ext uri="{BB962C8B-B14F-4D97-AF65-F5344CB8AC3E}">
        <p14:creationId xmlns:p14="http://schemas.microsoft.com/office/powerpoint/2010/main" val="2849332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921" y="1649241"/>
            <a:ext cx="3457575" cy="4886325"/>
          </a:xfrm>
          <a:prstGeom prst="rect">
            <a:avLst/>
          </a:prstGeom>
        </p:spPr>
      </p:pic>
      <p:graphicFrame>
        <p:nvGraphicFramePr>
          <p:cNvPr id="4" name="内容占位符 3"/>
          <p:cNvGraphicFramePr>
            <a:graphicFrameLocks noGrp="1"/>
          </p:cNvGraphicFramePr>
          <p:nvPr>
            <p:ph idx="1"/>
            <p:extLst>
              <p:ext uri="{D42A27DB-BD31-4B8C-83A1-F6EECF244321}">
                <p14:modId xmlns:p14="http://schemas.microsoft.com/office/powerpoint/2010/main" val="1663325184"/>
              </p:ext>
            </p:extLst>
          </p:nvPr>
        </p:nvGraphicFramePr>
        <p:xfrm>
          <a:off x="3582648" y="2560268"/>
          <a:ext cx="8414480" cy="3246831"/>
        </p:xfrm>
        <a:graphic>
          <a:graphicData uri="http://schemas.openxmlformats.org/drawingml/2006/table">
            <a:tbl>
              <a:tblPr firstRow="1" bandRow="1">
                <a:tableStyleId>{3B4B98B0-60AC-42C2-AFA5-B58CD77FA1E5}</a:tableStyleId>
              </a:tblPr>
              <a:tblGrid>
                <a:gridCol w="1708880"/>
                <a:gridCol w="1755121"/>
                <a:gridCol w="1788812"/>
                <a:gridCol w="1735649"/>
                <a:gridCol w="1426018"/>
              </a:tblGrid>
              <a:tr h="1243412">
                <a:tc>
                  <a:txBody>
                    <a:bodyPr/>
                    <a:lstStyle/>
                    <a:p>
                      <a:endParaRPr lang="zh-CN" altLang="en-US" sz="2400" dirty="0"/>
                    </a:p>
                  </a:txBody>
                  <a:tcPr anchor="ctr"/>
                </a:tc>
                <a:tc>
                  <a:txBody>
                    <a:bodyPr/>
                    <a:lstStyle/>
                    <a:p>
                      <a:r>
                        <a:rPr lang="en-US" altLang="zh-CN" sz="2400" baseline="0" dirty="0" smtClean="0"/>
                        <a:t>Number  of Items</a:t>
                      </a:r>
                      <a:endParaRPr lang="zh-CN" altLang="en-US" sz="2400" dirty="0"/>
                    </a:p>
                  </a:txBody>
                  <a:tcPr anchor="ctr"/>
                </a:tc>
                <a:tc>
                  <a:txBody>
                    <a:bodyPr/>
                    <a:lstStyle/>
                    <a:p>
                      <a:r>
                        <a:rPr lang="en-US" altLang="zh-CN" sz="2400" dirty="0" smtClean="0"/>
                        <a:t>Size</a:t>
                      </a:r>
                      <a:r>
                        <a:rPr lang="en-US" altLang="zh-CN" sz="2400" baseline="0" dirty="0" smtClean="0"/>
                        <a:t> Compared with CausalNet0</a:t>
                      </a:r>
                      <a:endParaRPr lang="zh-CN" altLang="en-US" sz="2400" dirty="0"/>
                    </a:p>
                  </a:txBody>
                  <a:tcPr anchor="ctr"/>
                </a:tc>
                <a:tc>
                  <a:txBody>
                    <a:bodyPr/>
                    <a:lstStyle/>
                    <a:p>
                      <a:r>
                        <a:rPr lang="en-US" altLang="zh-CN" sz="2400" dirty="0" smtClean="0"/>
                        <a:t>Cover Ration of </a:t>
                      </a:r>
                      <a:r>
                        <a:rPr lang="en-US" altLang="zh-CN" sz="2400" dirty="0" err="1" smtClean="0"/>
                        <a:t>ConceptNet</a:t>
                      </a:r>
                      <a:endParaRPr lang="zh-CN" altLang="en-US" sz="2400" dirty="0"/>
                    </a:p>
                  </a:txBody>
                  <a:tcPr anchor="ctr"/>
                </a:tc>
                <a:tc>
                  <a:txBody>
                    <a:bodyPr/>
                    <a:lstStyle/>
                    <a:p>
                      <a:r>
                        <a:rPr lang="en-US" altLang="zh-CN" sz="2400" smtClean="0"/>
                        <a:t>Expected Cover</a:t>
                      </a:r>
                      <a:r>
                        <a:rPr lang="en-US" altLang="zh-CN" sz="2400" baseline="0" smtClean="0"/>
                        <a:t> Ratio</a:t>
                      </a:r>
                      <a:endParaRPr lang="zh-CN" altLang="en-US" sz="2400" dirty="0"/>
                    </a:p>
                  </a:txBody>
                  <a:tcPr anchor="ctr"/>
                </a:tc>
              </a:tr>
              <a:tr h="564117">
                <a:tc>
                  <a:txBody>
                    <a:bodyPr/>
                    <a:lstStyle/>
                    <a:p>
                      <a:r>
                        <a:rPr lang="en-US" altLang="zh-CN" sz="2400" i="0" dirty="0" smtClean="0"/>
                        <a:t>CausalNet0</a:t>
                      </a:r>
                      <a:endParaRPr lang="zh-CN" altLang="en-US" sz="2400" i="0" dirty="0"/>
                    </a:p>
                  </a:txBody>
                  <a:tcPr anchor="ctr"/>
                </a:tc>
                <a:tc>
                  <a:txBody>
                    <a:bodyPr/>
                    <a:lstStyle/>
                    <a:p>
                      <a:pPr algn="r"/>
                      <a:r>
                        <a:rPr lang="zh-CN" altLang="zh-CN" sz="2400" i="0" kern="1200" dirty="0" smtClean="0">
                          <a:solidFill>
                            <a:schemeClr val="tx1"/>
                          </a:solidFill>
                          <a:effectLst/>
                          <a:latin typeface="+mn-lt"/>
                          <a:ea typeface="+mn-ea"/>
                          <a:cs typeface="+mn-cs"/>
                        </a:rPr>
                        <a:t>68217404</a:t>
                      </a:r>
                      <a:endParaRPr lang="zh-CN" altLang="en-US" sz="2400" i="0" dirty="0"/>
                    </a:p>
                  </a:txBody>
                  <a:tcPr anchor="ctr"/>
                </a:tc>
                <a:tc>
                  <a:txBody>
                    <a:bodyPr/>
                    <a:lstStyle/>
                    <a:p>
                      <a:pPr algn="r"/>
                      <a:r>
                        <a:rPr lang="en-US" altLang="zh-CN" sz="2400" i="0" kern="1200" dirty="0" smtClean="0">
                          <a:solidFill>
                            <a:schemeClr val="tx1"/>
                          </a:solidFill>
                          <a:effectLst/>
                          <a:latin typeface="+mn-lt"/>
                          <a:ea typeface="+mn-ea"/>
                          <a:cs typeface="+mn-cs"/>
                        </a:rPr>
                        <a:t>100%</a:t>
                      </a:r>
                      <a:endParaRPr lang="zh-CN" altLang="en-US" sz="2400" i="0" dirty="0"/>
                    </a:p>
                  </a:txBody>
                  <a:tcPr anchor="ctr"/>
                </a:tc>
                <a:tc>
                  <a:txBody>
                    <a:bodyPr/>
                    <a:lstStyle/>
                    <a:p>
                      <a:pPr algn="r"/>
                      <a:r>
                        <a:rPr lang="en-US" altLang="zh-CN" sz="2400" i="0" kern="1200" smtClean="0">
                          <a:solidFill>
                            <a:schemeClr val="tx1"/>
                          </a:solidFill>
                          <a:effectLst/>
                          <a:latin typeface="+mn-lt"/>
                          <a:ea typeface="+mn-ea"/>
                          <a:cs typeface="+mn-cs"/>
                        </a:rPr>
                        <a:t>72.9%</a:t>
                      </a:r>
                      <a:endParaRPr lang="zh-CN" altLang="en-US" sz="2400" i="0" dirty="0"/>
                    </a:p>
                  </a:txBody>
                  <a:tcPr anchor="ctr"/>
                </a:tc>
                <a:tc>
                  <a:txBody>
                    <a:bodyPr/>
                    <a:lstStyle/>
                    <a:p>
                      <a:pPr algn="r"/>
                      <a:r>
                        <a:rPr lang="en-US" altLang="zh-CN" sz="2400" i="0" dirty="0" smtClean="0"/>
                        <a:t>72.9%</a:t>
                      </a:r>
                      <a:endParaRPr lang="zh-CN" altLang="en-US" sz="2400" i="0" dirty="0"/>
                    </a:p>
                  </a:txBody>
                  <a:tcPr anchor="ctr"/>
                </a:tc>
              </a:tr>
              <a:tr h="564117">
                <a:tc>
                  <a:txBody>
                    <a:bodyPr/>
                    <a:lstStyle/>
                    <a:p>
                      <a:r>
                        <a:rPr lang="en-US" altLang="zh-CN" sz="2400" dirty="0" smtClean="0"/>
                        <a:t>CausalNet1</a:t>
                      </a:r>
                      <a:endParaRPr lang="zh-CN" altLang="en-US" sz="2400" dirty="0"/>
                    </a:p>
                  </a:txBody>
                  <a:tcPr anchor="ctr"/>
                </a:tc>
                <a:tc>
                  <a:txBody>
                    <a:bodyPr/>
                    <a:lstStyle/>
                    <a:p>
                      <a:pPr algn="r"/>
                      <a:r>
                        <a:rPr lang="zh-CN" altLang="zh-CN" sz="2400" kern="1200" smtClean="0">
                          <a:solidFill>
                            <a:schemeClr val="tx1"/>
                          </a:solidFill>
                          <a:effectLst/>
                          <a:latin typeface="+mn-lt"/>
                          <a:ea typeface="+mn-ea"/>
                          <a:cs typeface="+mn-cs"/>
                        </a:rPr>
                        <a:t>3679149</a:t>
                      </a:r>
                      <a:endParaRPr lang="zh-CN" altLang="en-US" sz="2400" dirty="0"/>
                    </a:p>
                  </a:txBody>
                  <a:tcPr anchor="ctr"/>
                </a:tc>
                <a:tc>
                  <a:txBody>
                    <a:bodyPr/>
                    <a:lstStyle/>
                    <a:p>
                      <a:pPr algn="r"/>
                      <a:r>
                        <a:rPr lang="en-US" altLang="zh-CN" sz="2400" kern="1200" dirty="0" smtClean="0">
                          <a:solidFill>
                            <a:schemeClr val="tx1"/>
                          </a:solidFill>
                          <a:effectLst/>
                          <a:latin typeface="+mn-lt"/>
                          <a:ea typeface="+mn-ea"/>
                          <a:cs typeface="+mn-cs"/>
                        </a:rPr>
                        <a:t>5.4%</a:t>
                      </a:r>
                      <a:endParaRPr lang="zh-CN" altLang="en-US" sz="2400" dirty="0"/>
                    </a:p>
                  </a:txBody>
                  <a:tcPr anchor="ctr"/>
                </a:tc>
                <a:tc>
                  <a:txBody>
                    <a:bodyPr/>
                    <a:lstStyle/>
                    <a:p>
                      <a:pPr algn="r"/>
                      <a:r>
                        <a:rPr lang="en-US" altLang="zh-CN" sz="2400" kern="1200" dirty="0" smtClean="0">
                          <a:solidFill>
                            <a:schemeClr val="tx1"/>
                          </a:solidFill>
                          <a:effectLst/>
                          <a:latin typeface="+mn-lt"/>
                          <a:ea typeface="+mn-ea"/>
                          <a:cs typeface="+mn-cs"/>
                        </a:rPr>
                        <a:t>26.7%</a:t>
                      </a:r>
                      <a:endParaRPr lang="zh-CN" altLang="en-US" sz="2400" dirty="0"/>
                    </a:p>
                  </a:txBody>
                  <a:tcPr anchor="ctr"/>
                </a:tc>
                <a:tc>
                  <a:txBody>
                    <a:bodyPr/>
                    <a:lstStyle/>
                    <a:p>
                      <a:pPr algn="r"/>
                      <a:r>
                        <a:rPr lang="en-US" altLang="zh-CN" sz="2400" smtClean="0"/>
                        <a:t>3.9%</a:t>
                      </a:r>
                      <a:endParaRPr lang="zh-CN" altLang="en-US" sz="2400" dirty="0"/>
                    </a:p>
                  </a:txBody>
                  <a:tcPr anchor="ctr"/>
                </a:tc>
              </a:tr>
              <a:tr h="564117">
                <a:tc>
                  <a:txBody>
                    <a:bodyPr/>
                    <a:lstStyle/>
                    <a:p>
                      <a:r>
                        <a:rPr lang="en-US" altLang="zh-CN" sz="2400" dirty="0" smtClean="0"/>
                        <a:t>CausalNet2</a:t>
                      </a:r>
                      <a:endParaRPr lang="zh-CN" altLang="en-US" sz="2400" dirty="0"/>
                    </a:p>
                  </a:txBody>
                  <a:tcPr anchor="ctr"/>
                </a:tc>
                <a:tc>
                  <a:txBody>
                    <a:bodyPr/>
                    <a:lstStyle/>
                    <a:p>
                      <a:pPr algn="r"/>
                      <a:r>
                        <a:rPr lang="zh-CN" altLang="zh-CN" sz="2400" kern="1200" smtClean="0">
                          <a:solidFill>
                            <a:schemeClr val="tx1"/>
                          </a:solidFill>
                          <a:effectLst/>
                          <a:latin typeface="+mn-lt"/>
                          <a:ea typeface="+mn-ea"/>
                          <a:cs typeface="+mn-cs"/>
                        </a:rPr>
                        <a:t>2333468</a:t>
                      </a:r>
                      <a:endParaRPr lang="zh-CN" altLang="en-US" sz="2400" dirty="0"/>
                    </a:p>
                  </a:txBody>
                  <a:tcPr anchor="ctr"/>
                </a:tc>
                <a:tc>
                  <a:txBody>
                    <a:bodyPr/>
                    <a:lstStyle/>
                    <a:p>
                      <a:pPr algn="r"/>
                      <a:r>
                        <a:rPr lang="en-US" altLang="zh-CN" sz="2400" dirty="0" smtClean="0"/>
                        <a:t>3.4%</a:t>
                      </a:r>
                      <a:endParaRPr lang="zh-CN" altLang="en-US" sz="2400" dirty="0"/>
                    </a:p>
                  </a:txBody>
                  <a:tcPr anchor="ctr"/>
                </a:tc>
                <a:tc>
                  <a:txBody>
                    <a:bodyPr/>
                    <a:lstStyle/>
                    <a:p>
                      <a:pPr algn="r"/>
                      <a:r>
                        <a:rPr lang="en-US" altLang="zh-CN" sz="2400" kern="1200" dirty="0" smtClean="0">
                          <a:solidFill>
                            <a:schemeClr val="tx1"/>
                          </a:solidFill>
                          <a:effectLst/>
                          <a:latin typeface="+mn-lt"/>
                          <a:ea typeface="+mn-ea"/>
                          <a:cs typeface="+mn-cs"/>
                        </a:rPr>
                        <a:t>19.6%</a:t>
                      </a:r>
                      <a:endParaRPr lang="zh-CN" altLang="en-US" sz="2400" dirty="0"/>
                    </a:p>
                  </a:txBody>
                  <a:tcPr anchor="ctr"/>
                </a:tc>
                <a:tc>
                  <a:txBody>
                    <a:bodyPr/>
                    <a:lstStyle/>
                    <a:p>
                      <a:pPr algn="r"/>
                      <a:r>
                        <a:rPr lang="en-US" altLang="zh-CN" sz="2400" dirty="0" smtClean="0"/>
                        <a:t>2.5%</a:t>
                      </a:r>
                      <a:endParaRPr lang="zh-CN" altLang="en-US" sz="2400" dirty="0"/>
                    </a:p>
                  </a:txBody>
                  <a:tcPr anchor="ctr"/>
                </a:tc>
              </a:tr>
            </a:tbl>
          </a:graphicData>
        </a:graphic>
      </p:graphicFrame>
      <p:sp>
        <p:nvSpPr>
          <p:cNvPr id="2" name="标题 1"/>
          <p:cNvSpPr>
            <a:spLocks noGrp="1"/>
          </p:cNvSpPr>
          <p:nvPr>
            <p:ph type="title"/>
          </p:nvPr>
        </p:nvSpPr>
        <p:spPr/>
        <p:txBody>
          <a:bodyPr>
            <a:normAutofit/>
          </a:bodyPr>
          <a:lstStyle/>
          <a:p>
            <a:r>
              <a:rPr lang="en-US" altLang="zh-CN" sz="4000" dirty="0" smtClean="0"/>
              <a:t>Result</a:t>
            </a:r>
            <a:endParaRPr lang="zh-CN" altLang="en-US" sz="3200" dirty="0"/>
          </a:p>
        </p:txBody>
      </p:sp>
      <p:sp>
        <p:nvSpPr>
          <p:cNvPr id="9" name="灯片编号占位符 8"/>
          <p:cNvSpPr>
            <a:spLocks noGrp="1"/>
          </p:cNvSpPr>
          <p:nvPr>
            <p:ph type="sldNum" sz="quarter" idx="12"/>
          </p:nvPr>
        </p:nvSpPr>
        <p:spPr/>
        <p:txBody>
          <a:bodyPr/>
          <a:lstStyle/>
          <a:p>
            <a:fld id="{BD266BE7-899D-4075-917F-DBDE33B6B692}" type="slidenum">
              <a:rPr lang="en-US" altLang="zh-CN" smtClean="0"/>
              <a:t>12</a:t>
            </a:fld>
            <a:endParaRPr lang="en-US" altLang="zh-CN"/>
          </a:p>
        </p:txBody>
      </p:sp>
    </p:spTree>
    <p:extLst>
      <p:ext uri="{BB962C8B-B14F-4D97-AF65-F5344CB8AC3E}">
        <p14:creationId xmlns:p14="http://schemas.microsoft.com/office/powerpoint/2010/main" val="754184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000" dirty="0" smtClean="0"/>
              <a:t>Conclusion</a:t>
            </a:r>
            <a:endParaRPr lang="zh-CN" altLang="en-US" sz="4000" dirty="0"/>
          </a:p>
        </p:txBody>
      </p:sp>
      <p:sp>
        <p:nvSpPr>
          <p:cNvPr id="3" name="内容占位符 2"/>
          <p:cNvSpPr>
            <a:spLocks noGrp="1"/>
          </p:cNvSpPr>
          <p:nvPr>
            <p:ph idx="1"/>
          </p:nvPr>
        </p:nvSpPr>
        <p:spPr/>
        <p:txBody>
          <a:bodyPr/>
          <a:lstStyle/>
          <a:p>
            <a:r>
              <a:rPr lang="en-US" altLang="zh-CN" sz="2800" dirty="0" smtClean="0"/>
              <a:t>Devotion:</a:t>
            </a:r>
          </a:p>
          <a:p>
            <a:pPr lvl="1"/>
            <a:r>
              <a:rPr lang="en-US" altLang="zh-CN" sz="2600" dirty="0"/>
              <a:t>Large corpus, huge network</a:t>
            </a:r>
          </a:p>
          <a:p>
            <a:pPr lvl="1"/>
            <a:r>
              <a:rPr lang="en-US" altLang="zh-CN" sz="2600" dirty="0"/>
              <a:t>Borrow the structure of </a:t>
            </a:r>
            <a:r>
              <a:rPr lang="en-US" altLang="zh-CN" sz="2600" dirty="0" smtClean="0"/>
              <a:t>WordNet</a:t>
            </a:r>
            <a:endParaRPr lang="en-US" altLang="zh-CN" sz="2600" dirty="0"/>
          </a:p>
          <a:p>
            <a:r>
              <a:rPr lang="en-US" altLang="zh-CN" sz="2800" dirty="0"/>
              <a:t>Part of work </a:t>
            </a:r>
            <a:r>
              <a:rPr lang="en-US" altLang="zh-CN" sz="2800" dirty="0" smtClean="0"/>
              <a:t>(data extraction, noise filtering) </a:t>
            </a:r>
            <a:r>
              <a:rPr lang="en-US" altLang="zh-CN" sz="2800" dirty="0"/>
              <a:t>contributes to a paper </a:t>
            </a:r>
            <a:r>
              <a:rPr lang="en-US" altLang="zh-CN" sz="2800" dirty="0" smtClean="0"/>
              <a:t>“</a:t>
            </a:r>
            <a:r>
              <a:rPr lang="en-US" altLang="zh-CN" sz="2800" dirty="0"/>
              <a:t>Commonsense Causal Reasoning by Causal Relation </a:t>
            </a:r>
            <a:r>
              <a:rPr lang="en-US" altLang="zh-CN" sz="2800" dirty="0" smtClean="0"/>
              <a:t>Extraction from </a:t>
            </a:r>
            <a:r>
              <a:rPr lang="en-US" altLang="zh-CN" sz="2800" dirty="0"/>
              <a:t>the Web</a:t>
            </a:r>
            <a:r>
              <a:rPr lang="en-US" altLang="zh-CN" sz="2800" dirty="0" smtClean="0"/>
              <a:t>” </a:t>
            </a:r>
            <a:r>
              <a:rPr lang="en-US" altLang="zh-CN" sz="2800" dirty="0"/>
              <a:t>submitted to CIKM 2015</a:t>
            </a:r>
            <a:r>
              <a:rPr lang="en-US" altLang="zh-CN" sz="2800" dirty="0" smtClean="0"/>
              <a:t>)</a:t>
            </a:r>
            <a:endParaRPr lang="en-US" altLang="zh-CN" sz="2800" dirty="0"/>
          </a:p>
        </p:txBody>
      </p:sp>
      <p:sp>
        <p:nvSpPr>
          <p:cNvPr id="4" name="灯片编号占位符 3"/>
          <p:cNvSpPr>
            <a:spLocks noGrp="1"/>
          </p:cNvSpPr>
          <p:nvPr>
            <p:ph type="sldNum" sz="quarter" idx="12"/>
          </p:nvPr>
        </p:nvSpPr>
        <p:spPr/>
        <p:txBody>
          <a:bodyPr/>
          <a:lstStyle/>
          <a:p>
            <a:fld id="{BD266BE7-899D-4075-917F-DBDE33B6B692}" type="slidenum">
              <a:rPr lang="en-US" altLang="zh-CN" smtClean="0"/>
              <a:pPr/>
              <a:t>13</a:t>
            </a:fld>
            <a:endParaRPr lang="zh-CN" altLang="en-US" dirty="0"/>
          </a:p>
        </p:txBody>
      </p:sp>
    </p:spTree>
    <p:extLst>
      <p:ext uri="{BB962C8B-B14F-4D97-AF65-F5344CB8AC3E}">
        <p14:creationId xmlns:p14="http://schemas.microsoft.com/office/powerpoint/2010/main" val="3258779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000" dirty="0" smtClean="0"/>
              <a:t>Demo</a:t>
            </a:r>
            <a:endParaRPr lang="zh-CN" altLang="en-US" sz="4000" dirty="0"/>
          </a:p>
        </p:txBody>
      </p:sp>
      <p:sp>
        <p:nvSpPr>
          <p:cNvPr id="3" name="内容占位符 2"/>
          <p:cNvSpPr>
            <a:spLocks noGrp="1"/>
          </p:cNvSpPr>
          <p:nvPr>
            <p:ph idx="1"/>
          </p:nvPr>
        </p:nvSpPr>
        <p:spPr/>
        <p:txBody>
          <a:bodyPr/>
          <a:lstStyle/>
          <a:p>
            <a:r>
              <a:rPr lang="en-US" altLang="zh-CN" dirty="0">
                <a:hlinkClick r:id="rId3"/>
              </a:rPr>
              <a:t>http://adapt.seiee.sjtu.edu.cn/~yuchen/graduation</a:t>
            </a:r>
            <a:r>
              <a:rPr lang="en-US" altLang="zh-CN" dirty="0" smtClean="0">
                <a:hlinkClick r:id="rId3"/>
              </a:rPr>
              <a:t>/</a:t>
            </a:r>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BD266BE7-899D-4075-917F-DBDE33B6B692}" type="slidenum">
              <a:rPr lang="en-US" altLang="zh-CN" smtClean="0"/>
              <a:t>14</a:t>
            </a:fld>
            <a:endParaRPr lang="en-US" altLang="zh-CN"/>
          </a:p>
        </p:txBody>
      </p:sp>
    </p:spTree>
    <p:extLst>
      <p:ext uri="{BB962C8B-B14F-4D97-AF65-F5344CB8AC3E}">
        <p14:creationId xmlns:p14="http://schemas.microsoft.com/office/powerpoint/2010/main" val="2264495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4695265" y="1328738"/>
            <a:ext cx="6597464" cy="1279525"/>
          </a:xfrm>
        </p:spPr>
        <p:txBody>
          <a:bodyPr/>
          <a:lstStyle/>
          <a:p>
            <a:r>
              <a:rPr lang="en-US" dirty="0" smtClean="0"/>
              <a:t>Thank you! &amp; QA</a:t>
            </a:r>
            <a:endParaRPr lang="en-US" dirty="0"/>
          </a:p>
        </p:txBody>
      </p:sp>
      <p:sp>
        <p:nvSpPr>
          <p:cNvPr id="14" name="Text Placeholder 13"/>
          <p:cNvSpPr>
            <a:spLocks noGrp="1"/>
          </p:cNvSpPr>
          <p:nvPr>
            <p:ph type="body" idx="1"/>
          </p:nvPr>
        </p:nvSpPr>
        <p:spPr/>
        <p:txBody>
          <a:bodyPr/>
          <a:lstStyle/>
          <a:p>
            <a:endParaRPr lang="en-US"/>
          </a:p>
        </p:txBody>
      </p:sp>
    </p:spTree>
    <p:extLst>
      <p:ext uri="{BB962C8B-B14F-4D97-AF65-F5344CB8AC3E}">
        <p14:creationId xmlns:p14="http://schemas.microsoft.com/office/powerpoint/2010/main" val="324079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smtClean="0"/>
              <a:t>Problem Description</a:t>
            </a:r>
            <a:endParaRPr lang="zh-CN" altLang="en-US" sz="4000" dirty="0"/>
          </a:p>
        </p:txBody>
      </p:sp>
      <p:sp>
        <p:nvSpPr>
          <p:cNvPr id="3" name="内容占位符 2"/>
          <p:cNvSpPr>
            <a:spLocks noGrp="1"/>
          </p:cNvSpPr>
          <p:nvPr>
            <p:ph idx="1"/>
          </p:nvPr>
        </p:nvSpPr>
        <p:spPr>
          <a:xfrm>
            <a:off x="1280160" y="2190749"/>
            <a:ext cx="9628632" cy="4865144"/>
          </a:xfrm>
        </p:spPr>
        <p:txBody>
          <a:bodyPr>
            <a:normAutofit/>
          </a:bodyPr>
          <a:lstStyle/>
          <a:p>
            <a:r>
              <a:rPr lang="en-US" altLang="zh-CN" sz="2800" dirty="0" smtClean="0"/>
              <a:t>Example</a:t>
            </a:r>
            <a:r>
              <a:rPr lang="en-US" altLang="zh-CN" sz="2600" dirty="0" smtClean="0"/>
              <a:t>:</a:t>
            </a:r>
          </a:p>
          <a:p>
            <a:pPr marL="0" indent="0">
              <a:buNone/>
            </a:pPr>
            <a:r>
              <a:rPr lang="en-US" altLang="zh-CN" dirty="0" smtClean="0"/>
              <a:t>	</a:t>
            </a:r>
            <a:r>
              <a:rPr lang="en-US" altLang="zh-CN" dirty="0"/>
              <a:t>	</a:t>
            </a:r>
          </a:p>
          <a:p>
            <a:endParaRPr lang="en-US" altLang="zh-CN" dirty="0" smtClean="0"/>
          </a:p>
          <a:p>
            <a:endParaRPr lang="en-US" altLang="zh-CN" dirty="0" smtClean="0"/>
          </a:p>
          <a:p>
            <a:r>
              <a:rPr lang="en-US" altLang="zh-CN" sz="2800" dirty="0" smtClean="0"/>
              <a:t>Our </a:t>
            </a:r>
            <a:r>
              <a:rPr lang="en-US" altLang="zh-CN" sz="2800" dirty="0"/>
              <a:t>goal is to generate a high quality but relatively small network with causal relationship.	</a:t>
            </a:r>
            <a:r>
              <a:rPr lang="en-US" altLang="zh-CN" sz="2800" dirty="0" smtClean="0"/>
              <a:t>		</a:t>
            </a:r>
          </a:p>
        </p:txBody>
      </p:sp>
      <p:graphicFrame>
        <p:nvGraphicFramePr>
          <p:cNvPr id="5" name="表格 4"/>
          <p:cNvGraphicFramePr>
            <a:graphicFrameLocks noGrp="1"/>
          </p:cNvGraphicFramePr>
          <p:nvPr>
            <p:extLst>
              <p:ext uri="{D42A27DB-BD31-4B8C-83A1-F6EECF244321}">
                <p14:modId xmlns:p14="http://schemas.microsoft.com/office/powerpoint/2010/main" val="2443822117"/>
              </p:ext>
            </p:extLst>
          </p:nvPr>
        </p:nvGraphicFramePr>
        <p:xfrm>
          <a:off x="1280160" y="2735894"/>
          <a:ext cx="10012493" cy="1559525"/>
        </p:xfrm>
        <a:graphic>
          <a:graphicData uri="http://schemas.openxmlformats.org/drawingml/2006/table">
            <a:tbl>
              <a:tblPr>
                <a:tableStyleId>{3B4B98B0-60AC-42C2-AFA5-B58CD77FA1E5}</a:tableStyleId>
              </a:tblPr>
              <a:tblGrid>
                <a:gridCol w="2310751"/>
                <a:gridCol w="2542715"/>
                <a:gridCol w="2693353"/>
                <a:gridCol w="2465674"/>
              </a:tblGrid>
              <a:tr h="481938">
                <a:tc>
                  <a:txBody>
                    <a:bodyPr/>
                    <a:lstStyle/>
                    <a:p>
                      <a:r>
                        <a:rPr lang="en-US" altLang="zh-CN" sz="2400" b="0" kern="1200" dirty="0" smtClean="0">
                          <a:solidFill>
                            <a:schemeClr val="tx1"/>
                          </a:solidFill>
                          <a:latin typeface="+mn-lt"/>
                          <a:ea typeface="+mn-ea"/>
                          <a:cs typeface="+mn-cs"/>
                        </a:rPr>
                        <a:t>accident </a:t>
                      </a:r>
                      <a:r>
                        <a:rPr lang="zh-CN" altLang="en-US" sz="2400" b="0" kern="1200" dirty="0" smtClean="0">
                          <a:solidFill>
                            <a:schemeClr val="tx1"/>
                          </a:solidFill>
                          <a:latin typeface="+mn-lt"/>
                          <a:ea typeface="+mn-ea"/>
                          <a:cs typeface="+mn-cs"/>
                        </a:rPr>
                        <a:t>→ </a:t>
                      </a:r>
                      <a:r>
                        <a:rPr lang="en-US" altLang="zh-CN" sz="2400" b="0" kern="1200" dirty="0" smtClean="0">
                          <a:solidFill>
                            <a:schemeClr val="tx1"/>
                          </a:solidFill>
                          <a:latin typeface="+mn-lt"/>
                          <a:ea typeface="+mn-ea"/>
                          <a:cs typeface="+mn-cs"/>
                        </a:rPr>
                        <a:t>delay</a:t>
                      </a:r>
                      <a:endParaRPr lang="zh-CN" altLang="en-US" sz="2400" b="0" kern="1200" dirty="0">
                        <a:solidFill>
                          <a:schemeClr val="tx1"/>
                        </a:solidFill>
                        <a:latin typeface="+mn-lt"/>
                        <a:ea typeface="+mn-ea"/>
                        <a:cs typeface="+mn-cs"/>
                      </a:endParaRPr>
                    </a:p>
                  </a:txBody>
                  <a:tcPr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r>
                        <a:rPr lang="en-US" altLang="zh-CN" sz="2400" b="0" kern="1200" dirty="0" smtClean="0">
                          <a:solidFill>
                            <a:schemeClr val="tx1"/>
                          </a:solidFill>
                          <a:latin typeface="+mn-lt"/>
                          <a:ea typeface="+mn-ea"/>
                          <a:cs typeface="+mn-cs"/>
                        </a:rPr>
                        <a:t>death </a:t>
                      </a:r>
                      <a:r>
                        <a:rPr lang="zh-CN" altLang="en-US" sz="2400" b="0" kern="1200" dirty="0" smtClean="0">
                          <a:solidFill>
                            <a:schemeClr val="tx1"/>
                          </a:solidFill>
                          <a:latin typeface="+mn-lt"/>
                          <a:ea typeface="+mn-ea"/>
                          <a:cs typeface="+mn-cs"/>
                        </a:rPr>
                        <a:t>→ </a:t>
                      </a:r>
                      <a:r>
                        <a:rPr lang="en-US" altLang="zh-CN" sz="2400" b="0" kern="1200" dirty="0" smtClean="0">
                          <a:solidFill>
                            <a:schemeClr val="tx1"/>
                          </a:solidFill>
                          <a:latin typeface="+mn-lt"/>
                          <a:ea typeface="+mn-ea"/>
                          <a:cs typeface="+mn-cs"/>
                        </a:rPr>
                        <a:t>grief</a:t>
                      </a:r>
                      <a:endParaRPr lang="zh-CN" altLang="en-US" sz="2400" b="0" kern="1200" dirty="0">
                        <a:solidFill>
                          <a:schemeClr val="tx1"/>
                        </a:solidFill>
                        <a:latin typeface="+mn-lt"/>
                        <a:ea typeface="+mn-ea"/>
                        <a:cs typeface="+mn-cs"/>
                      </a:endParaRPr>
                    </a:p>
                  </a:txBody>
                  <a:tcPr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r>
                        <a:rPr lang="en-US" altLang="zh-CN" sz="2400" b="0" kern="1200" dirty="0" smtClean="0">
                          <a:solidFill>
                            <a:schemeClr val="tx1"/>
                          </a:solidFill>
                          <a:latin typeface="+mn-lt"/>
                          <a:ea typeface="+mn-ea"/>
                          <a:cs typeface="+mn-cs"/>
                        </a:rPr>
                        <a:t>disease </a:t>
                      </a:r>
                      <a:r>
                        <a:rPr lang="zh-CN" altLang="en-US" sz="2400" b="0" kern="1200" dirty="0" smtClean="0">
                          <a:solidFill>
                            <a:schemeClr val="tx1"/>
                          </a:solidFill>
                          <a:latin typeface="+mn-lt"/>
                          <a:ea typeface="+mn-ea"/>
                          <a:cs typeface="+mn-cs"/>
                        </a:rPr>
                        <a:t>→ </a:t>
                      </a:r>
                      <a:r>
                        <a:rPr lang="en-US" altLang="zh-CN" sz="2400" b="0" kern="1200" dirty="0" smtClean="0">
                          <a:solidFill>
                            <a:schemeClr val="tx1"/>
                          </a:solidFill>
                          <a:latin typeface="+mn-lt"/>
                          <a:ea typeface="+mn-ea"/>
                          <a:cs typeface="+mn-cs"/>
                        </a:rPr>
                        <a:t>pain</a:t>
                      </a:r>
                      <a:endParaRPr lang="zh-CN" altLang="en-US" sz="2400" b="0" kern="1200" dirty="0">
                        <a:solidFill>
                          <a:schemeClr val="tx1"/>
                        </a:solidFill>
                        <a:latin typeface="+mn-lt"/>
                        <a:ea typeface="+mn-ea"/>
                        <a:cs typeface="+mn-cs"/>
                      </a:endParaRPr>
                    </a:p>
                  </a:txBody>
                  <a:tcPr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r>
                        <a:rPr lang="en-US" altLang="zh-CN" sz="2400" b="0" kern="1200" dirty="0" smtClean="0">
                          <a:solidFill>
                            <a:schemeClr val="tx1"/>
                          </a:solidFill>
                          <a:latin typeface="+mn-lt"/>
                          <a:ea typeface="+mn-ea"/>
                          <a:cs typeface="+mn-cs"/>
                        </a:rPr>
                        <a:t>fall </a:t>
                      </a:r>
                      <a:r>
                        <a:rPr lang="zh-CN" altLang="en-US" sz="2400" b="0" kern="1200" dirty="0" smtClean="0">
                          <a:solidFill>
                            <a:schemeClr val="tx1"/>
                          </a:solidFill>
                          <a:latin typeface="+mn-lt"/>
                          <a:ea typeface="+mn-ea"/>
                          <a:cs typeface="+mn-cs"/>
                        </a:rPr>
                        <a:t>→ </a:t>
                      </a:r>
                      <a:r>
                        <a:rPr lang="en-US" altLang="zh-CN" sz="2400" b="0" kern="1200" dirty="0" smtClean="0">
                          <a:solidFill>
                            <a:schemeClr val="tx1"/>
                          </a:solidFill>
                          <a:latin typeface="+mn-lt"/>
                          <a:ea typeface="+mn-ea"/>
                          <a:cs typeface="+mn-cs"/>
                        </a:rPr>
                        <a:t>injury</a:t>
                      </a:r>
                      <a:endParaRPr lang="zh-CN" altLang="en-US" sz="2400" b="0" kern="1200" dirty="0">
                        <a:solidFill>
                          <a:schemeClr val="tx1"/>
                        </a:solidFill>
                        <a:latin typeface="+mn-lt"/>
                        <a:ea typeface="+mn-ea"/>
                        <a:cs typeface="+mn-cs"/>
                      </a:endParaRPr>
                    </a:p>
                  </a:txBody>
                  <a:tcPr anchor="ctr">
                    <a:lnL>
                      <a:noFill/>
                    </a:lnL>
                    <a:lnR>
                      <a:noFill/>
                    </a:lnR>
                    <a:lnT w="12700" cmpd="sng">
                      <a:noFill/>
                    </a:lnT>
                    <a:lnB w="12700" cmpd="sng">
                      <a:noFill/>
                    </a:lnB>
                    <a:lnTlToBr w="12700" cmpd="sng">
                      <a:noFill/>
                      <a:prstDash val="solid"/>
                    </a:lnTlToBr>
                    <a:lnBlToTr w="12700" cmpd="sng">
                      <a:noFill/>
                      <a:prstDash val="solid"/>
                    </a:lnBlToTr>
                  </a:tcPr>
                </a:tc>
              </a:tr>
              <a:tr h="620387">
                <a:tc>
                  <a:txBody>
                    <a:bodyPr/>
                    <a:lstStyle/>
                    <a:p>
                      <a:r>
                        <a:rPr lang="en-US" altLang="zh-CN" sz="2400" kern="1200" dirty="0" smtClean="0">
                          <a:solidFill>
                            <a:schemeClr val="tx1"/>
                          </a:solidFill>
                          <a:latin typeface="+mn-lt"/>
                          <a:ea typeface="+mn-ea"/>
                          <a:cs typeface="+mn-cs"/>
                        </a:rPr>
                        <a:t>ill </a:t>
                      </a:r>
                      <a:r>
                        <a:rPr lang="zh-CN" altLang="en-US" sz="2400" kern="1200" dirty="0" smtClean="0">
                          <a:solidFill>
                            <a:schemeClr val="tx1"/>
                          </a:solidFill>
                          <a:latin typeface="+mn-lt"/>
                          <a:ea typeface="+mn-ea"/>
                          <a:cs typeface="+mn-cs"/>
                        </a:rPr>
                        <a:t>→ </a:t>
                      </a:r>
                      <a:r>
                        <a:rPr lang="en-US" altLang="zh-CN" sz="2400" kern="1200" dirty="0" smtClean="0">
                          <a:solidFill>
                            <a:schemeClr val="tx1"/>
                          </a:solidFill>
                          <a:latin typeface="+mn-lt"/>
                          <a:ea typeface="+mn-ea"/>
                          <a:cs typeface="+mn-cs"/>
                        </a:rPr>
                        <a:t>hospital</a:t>
                      </a:r>
                      <a:endParaRPr lang="zh-CN" altLang="en-US" sz="2400" kern="1200" dirty="0">
                        <a:solidFill>
                          <a:schemeClr val="tx1"/>
                        </a:solidFill>
                        <a:latin typeface="+mn-lt"/>
                        <a:ea typeface="+mn-ea"/>
                        <a:cs typeface="+mn-cs"/>
                      </a:endParaRPr>
                    </a:p>
                  </a:txBody>
                  <a:tcPr anchor="ctr">
                    <a:lnL>
                      <a:noFill/>
                    </a:lnL>
                    <a:lnR>
                      <a:noFill/>
                    </a:lnR>
                    <a:lnT w="12700" cmpd="sng">
                      <a:noFill/>
                    </a:lnT>
                    <a:lnB>
                      <a:noFill/>
                    </a:lnB>
                    <a:lnTlToBr w="12700" cmpd="sng">
                      <a:noFill/>
                      <a:prstDash val="solid"/>
                    </a:lnTlToBr>
                    <a:lnBlToTr w="12700" cmpd="sng">
                      <a:noFill/>
                      <a:prstDash val="solid"/>
                    </a:lnBlToTr>
                    <a:noFill/>
                  </a:tcPr>
                </a:tc>
                <a:tc>
                  <a:txBody>
                    <a:bodyPr/>
                    <a:lstStyle/>
                    <a:p>
                      <a:r>
                        <a:rPr lang="en-US" altLang="zh-CN" sz="2400" kern="1200" dirty="0" smtClean="0">
                          <a:solidFill>
                            <a:schemeClr val="tx1"/>
                          </a:solidFill>
                          <a:latin typeface="+mn-lt"/>
                          <a:ea typeface="+mn-ea"/>
                          <a:cs typeface="+mn-cs"/>
                        </a:rPr>
                        <a:t>kill </a:t>
                      </a:r>
                      <a:r>
                        <a:rPr lang="zh-CN" altLang="en-US" sz="2400" kern="1200" dirty="0" smtClean="0">
                          <a:solidFill>
                            <a:schemeClr val="tx1"/>
                          </a:solidFill>
                          <a:latin typeface="+mn-lt"/>
                          <a:ea typeface="+mn-ea"/>
                          <a:cs typeface="+mn-cs"/>
                        </a:rPr>
                        <a:t>→ </a:t>
                      </a:r>
                      <a:r>
                        <a:rPr lang="en-US" altLang="zh-CN" sz="2400" kern="1200" dirty="0" smtClean="0">
                          <a:solidFill>
                            <a:schemeClr val="tx1"/>
                          </a:solidFill>
                          <a:latin typeface="+mn-lt"/>
                          <a:ea typeface="+mn-ea"/>
                          <a:cs typeface="+mn-cs"/>
                        </a:rPr>
                        <a:t>guilty</a:t>
                      </a:r>
                      <a:endParaRPr lang="zh-CN" altLang="en-US" sz="2400" kern="1200" dirty="0">
                        <a:solidFill>
                          <a:schemeClr val="tx1"/>
                        </a:solidFill>
                        <a:latin typeface="+mn-lt"/>
                        <a:ea typeface="+mn-ea"/>
                        <a:cs typeface="+mn-cs"/>
                      </a:endParaRPr>
                    </a:p>
                  </a:txBody>
                  <a:tcPr anchor="ctr">
                    <a:lnL>
                      <a:noFill/>
                    </a:lnL>
                    <a:lnR>
                      <a:noFill/>
                    </a:lnR>
                    <a:lnT w="12700" cmpd="sng">
                      <a:noFill/>
                    </a:lnT>
                    <a:lnB>
                      <a:noFill/>
                    </a:lnB>
                    <a:lnTlToBr w="12700" cmpd="sng">
                      <a:noFill/>
                      <a:prstDash val="solid"/>
                    </a:lnTlToBr>
                    <a:lnBlToTr w="12700" cmpd="sng">
                      <a:noFill/>
                      <a:prstDash val="solid"/>
                    </a:lnBlToTr>
                    <a:noFill/>
                  </a:tcPr>
                </a:tc>
                <a:tc>
                  <a:txBody>
                    <a:bodyPr/>
                    <a:lstStyle/>
                    <a:p>
                      <a:r>
                        <a:rPr lang="en-US" altLang="zh-CN" sz="2400" kern="1200" dirty="0" smtClean="0">
                          <a:solidFill>
                            <a:schemeClr val="tx1"/>
                          </a:solidFill>
                          <a:latin typeface="+mn-lt"/>
                          <a:ea typeface="+mn-ea"/>
                          <a:cs typeface="+mn-cs"/>
                        </a:rPr>
                        <a:t>rain </a:t>
                      </a:r>
                      <a:r>
                        <a:rPr lang="zh-CN" altLang="en-US" sz="2400" kern="1200" dirty="0" smtClean="0">
                          <a:solidFill>
                            <a:schemeClr val="tx1"/>
                          </a:solidFill>
                          <a:latin typeface="+mn-lt"/>
                          <a:ea typeface="+mn-ea"/>
                          <a:cs typeface="+mn-cs"/>
                        </a:rPr>
                        <a:t>→ </a:t>
                      </a:r>
                      <a:r>
                        <a:rPr lang="en-US" altLang="zh-CN" sz="2400" kern="1200" dirty="0" smtClean="0">
                          <a:solidFill>
                            <a:schemeClr val="tx1"/>
                          </a:solidFill>
                          <a:latin typeface="+mn-lt"/>
                          <a:ea typeface="+mn-ea"/>
                          <a:cs typeface="+mn-cs"/>
                        </a:rPr>
                        <a:t>umbrella</a:t>
                      </a:r>
                      <a:endParaRPr lang="zh-CN" altLang="en-US" sz="2400" kern="1200" dirty="0">
                        <a:solidFill>
                          <a:schemeClr val="tx1"/>
                        </a:solidFill>
                        <a:latin typeface="+mn-lt"/>
                        <a:ea typeface="+mn-ea"/>
                        <a:cs typeface="+mn-cs"/>
                      </a:endParaRPr>
                    </a:p>
                  </a:txBody>
                  <a:tcPr anchor="ctr">
                    <a:lnL>
                      <a:noFill/>
                    </a:lnL>
                    <a:lnR>
                      <a:noFill/>
                    </a:lnR>
                    <a:lnT w="12700" cmpd="sng">
                      <a:noFill/>
                    </a:lnT>
                    <a:lnB>
                      <a:noFill/>
                    </a:lnB>
                    <a:lnTlToBr w="12700" cmpd="sng">
                      <a:noFill/>
                      <a:prstDash val="solid"/>
                    </a:lnTlToBr>
                    <a:lnBlToTr w="12700" cmpd="sng">
                      <a:noFill/>
                      <a:prstDash val="solid"/>
                    </a:lnBlToTr>
                    <a:noFill/>
                  </a:tcPr>
                </a:tc>
                <a:tc>
                  <a:txBody>
                    <a:bodyPr/>
                    <a:lstStyle/>
                    <a:p>
                      <a:r>
                        <a:rPr lang="en-US" altLang="zh-CN" sz="2400" kern="1200" dirty="0" smtClean="0">
                          <a:solidFill>
                            <a:schemeClr val="tx1"/>
                          </a:solidFill>
                          <a:latin typeface="+mn-lt"/>
                          <a:ea typeface="+mn-ea"/>
                          <a:cs typeface="+mn-cs"/>
                        </a:rPr>
                        <a:t>smoke </a:t>
                      </a:r>
                      <a:r>
                        <a:rPr lang="zh-CN" altLang="en-US" sz="2400" kern="1200" dirty="0" smtClean="0">
                          <a:solidFill>
                            <a:schemeClr val="tx1"/>
                          </a:solidFill>
                          <a:latin typeface="+mn-lt"/>
                          <a:ea typeface="+mn-ea"/>
                          <a:cs typeface="+mn-cs"/>
                        </a:rPr>
                        <a:t>→ </a:t>
                      </a:r>
                      <a:r>
                        <a:rPr lang="en-US" altLang="zh-CN" sz="2400" kern="1200" dirty="0" smtClean="0">
                          <a:solidFill>
                            <a:schemeClr val="tx1"/>
                          </a:solidFill>
                          <a:latin typeface="+mn-lt"/>
                          <a:ea typeface="+mn-ea"/>
                          <a:cs typeface="+mn-cs"/>
                        </a:rPr>
                        <a:t>cancer</a:t>
                      </a:r>
                      <a:endParaRPr lang="zh-CN" altLang="en-US" sz="2400" kern="1200" dirty="0">
                        <a:solidFill>
                          <a:schemeClr val="tx1"/>
                        </a:solidFill>
                        <a:latin typeface="+mn-lt"/>
                        <a:ea typeface="+mn-ea"/>
                        <a:cs typeface="+mn-cs"/>
                      </a:endParaRPr>
                    </a:p>
                  </a:txBody>
                  <a:tcPr anchor="ctr">
                    <a:lnL>
                      <a:noFill/>
                    </a:lnL>
                    <a:lnR>
                      <a:noFill/>
                    </a:lnR>
                    <a:lnT w="12700" cmpd="sng">
                      <a:noFill/>
                    </a:lnT>
                    <a:lnB>
                      <a:noFill/>
                    </a:lnB>
                    <a:lnTlToBr w="12700" cmpd="sng">
                      <a:noFill/>
                      <a:prstDash val="solid"/>
                    </a:lnTlToBr>
                    <a:lnBlToTr w="12700" cmpd="sng">
                      <a:noFill/>
                      <a:prstDash val="solid"/>
                    </a:lnBlToTr>
                    <a:noFill/>
                  </a:tcPr>
                </a:tc>
              </a:tr>
              <a:tr h="418763">
                <a:tc>
                  <a:txBody>
                    <a:bodyPr/>
                    <a:lstStyle/>
                    <a:p>
                      <a:r>
                        <a:rPr lang="en-US" altLang="zh-CN" sz="2400" kern="1200" dirty="0" smtClean="0">
                          <a:solidFill>
                            <a:schemeClr val="tx1"/>
                          </a:solidFill>
                          <a:latin typeface="+mn-lt"/>
                          <a:ea typeface="+mn-ea"/>
                          <a:cs typeface="+mn-cs"/>
                        </a:rPr>
                        <a:t>surf </a:t>
                      </a:r>
                      <a:r>
                        <a:rPr lang="zh-CN" altLang="en-US" sz="2400" kern="1200" dirty="0" smtClean="0">
                          <a:solidFill>
                            <a:schemeClr val="tx1"/>
                          </a:solidFill>
                          <a:latin typeface="+mn-lt"/>
                          <a:ea typeface="+mn-ea"/>
                          <a:cs typeface="+mn-cs"/>
                        </a:rPr>
                        <a:t>→ </a:t>
                      </a:r>
                      <a:r>
                        <a:rPr lang="en-US" altLang="zh-CN" sz="2400" kern="1200" dirty="0" smtClean="0">
                          <a:solidFill>
                            <a:schemeClr val="tx1"/>
                          </a:solidFill>
                          <a:latin typeface="+mn-lt"/>
                          <a:ea typeface="+mn-ea"/>
                          <a:cs typeface="+mn-cs"/>
                        </a:rPr>
                        <a:t>wet</a:t>
                      </a:r>
                      <a:endParaRPr lang="zh-CN" altLang="en-US" sz="2400" kern="1200" dirty="0">
                        <a:solidFill>
                          <a:schemeClr val="tx1"/>
                        </a:solidFill>
                        <a:latin typeface="+mn-lt"/>
                        <a:ea typeface="+mn-ea"/>
                        <a:cs typeface="+mn-cs"/>
                      </a:endParaRPr>
                    </a:p>
                  </a:txBody>
                  <a:tcPr anchor="ctr">
                    <a:lnL>
                      <a:noFill/>
                    </a:lnL>
                    <a:lnR>
                      <a:noFill/>
                    </a:lnR>
                    <a:lnT>
                      <a:noFill/>
                    </a:lnT>
                    <a:lnB w="12700" cmpd="sng">
                      <a:noFill/>
                    </a:lnB>
                    <a:lnTlToBr w="12700" cmpd="sng">
                      <a:noFill/>
                      <a:prstDash val="solid"/>
                    </a:lnTlToBr>
                    <a:lnBlToTr w="12700" cmpd="sng">
                      <a:noFill/>
                      <a:prstDash val="solid"/>
                    </a:lnBlToTr>
                  </a:tcPr>
                </a:tc>
                <a:tc>
                  <a:txBody>
                    <a:bodyPr/>
                    <a:lstStyle/>
                    <a:p>
                      <a:r>
                        <a:rPr lang="en-US" altLang="zh-CN" sz="2400" kern="1200" dirty="0" smtClean="0">
                          <a:solidFill>
                            <a:schemeClr val="tx1"/>
                          </a:solidFill>
                          <a:latin typeface="+mn-lt"/>
                          <a:ea typeface="+mn-ea"/>
                          <a:cs typeface="+mn-cs"/>
                        </a:rPr>
                        <a:t>virus </a:t>
                      </a:r>
                      <a:r>
                        <a:rPr lang="zh-CN" altLang="en-US" sz="2400" kern="1200" dirty="0" smtClean="0">
                          <a:solidFill>
                            <a:schemeClr val="tx1"/>
                          </a:solidFill>
                          <a:latin typeface="+mn-lt"/>
                          <a:ea typeface="+mn-ea"/>
                          <a:cs typeface="+mn-cs"/>
                        </a:rPr>
                        <a:t>→ </a:t>
                      </a:r>
                      <a:r>
                        <a:rPr lang="en-US" altLang="zh-CN" sz="2400" kern="1200" dirty="0" smtClean="0">
                          <a:solidFill>
                            <a:schemeClr val="tx1"/>
                          </a:solidFill>
                          <a:latin typeface="+mn-lt"/>
                          <a:ea typeface="+mn-ea"/>
                          <a:cs typeface="+mn-cs"/>
                        </a:rPr>
                        <a:t>fever</a:t>
                      </a:r>
                      <a:endParaRPr lang="zh-CN" altLang="en-US" sz="2400" kern="1200" dirty="0">
                        <a:solidFill>
                          <a:schemeClr val="tx1"/>
                        </a:solidFill>
                        <a:latin typeface="+mn-lt"/>
                        <a:ea typeface="+mn-ea"/>
                        <a:cs typeface="+mn-cs"/>
                      </a:endParaRPr>
                    </a:p>
                  </a:txBody>
                  <a:tcPr anchor="ctr">
                    <a:lnL>
                      <a:noFill/>
                    </a:lnL>
                    <a:lnR>
                      <a:noFill/>
                    </a:lnR>
                    <a:lnT>
                      <a:noFill/>
                    </a:lnT>
                    <a:lnB w="12700" cmpd="sng">
                      <a:noFill/>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400" kern="1200" dirty="0" smtClean="0">
                          <a:solidFill>
                            <a:schemeClr val="tx1"/>
                          </a:solidFill>
                          <a:latin typeface="+mn-lt"/>
                          <a:ea typeface="+mn-ea"/>
                          <a:cs typeface="+mn-cs"/>
                        </a:rPr>
                        <a:t>typhoon </a:t>
                      </a:r>
                      <a:r>
                        <a:rPr lang="zh-CN" altLang="en-US" sz="2400" kern="1200" dirty="0" smtClean="0">
                          <a:solidFill>
                            <a:schemeClr val="tx1"/>
                          </a:solidFill>
                          <a:latin typeface="+mn-lt"/>
                          <a:ea typeface="+mn-ea"/>
                          <a:cs typeface="+mn-cs"/>
                        </a:rPr>
                        <a:t>→ </a:t>
                      </a:r>
                      <a:r>
                        <a:rPr lang="en-US" altLang="zh-CN" sz="2400" kern="1200" dirty="0" smtClean="0">
                          <a:solidFill>
                            <a:schemeClr val="tx1"/>
                          </a:solidFill>
                          <a:latin typeface="+mn-lt"/>
                          <a:ea typeface="+mn-ea"/>
                          <a:cs typeface="+mn-cs"/>
                        </a:rPr>
                        <a:t>damage</a:t>
                      </a:r>
                      <a:endParaRPr lang="zh-CN" altLang="en-US" sz="2400" kern="1200" dirty="0" smtClean="0">
                        <a:solidFill>
                          <a:schemeClr val="tx1"/>
                        </a:solidFill>
                        <a:latin typeface="+mn-lt"/>
                        <a:ea typeface="+mn-ea"/>
                        <a:cs typeface="+mn-cs"/>
                      </a:endParaRPr>
                    </a:p>
                  </a:txBody>
                  <a:tcPr anchor="ctr">
                    <a:lnL>
                      <a:noFill/>
                    </a:lnL>
                    <a:lnR>
                      <a:noFill/>
                    </a:lnR>
                    <a:lnT>
                      <a:noFill/>
                    </a:lnT>
                    <a:lnB w="12700" cmpd="sng">
                      <a:noFill/>
                    </a:lnB>
                    <a:lnTlToBr w="12700" cmpd="sng">
                      <a:noFill/>
                      <a:prstDash val="solid"/>
                    </a:lnTlToBr>
                    <a:lnBlToTr w="12700" cmpd="sng">
                      <a:noFill/>
                      <a:prstDash val="solid"/>
                    </a:lnBlToTr>
                  </a:tcPr>
                </a:tc>
                <a:tc>
                  <a:txBody>
                    <a:bodyPr/>
                    <a:lstStyle/>
                    <a:p>
                      <a:r>
                        <a:rPr lang="en-US" altLang="zh-CN" sz="2400" kern="1200" dirty="0" smtClean="0">
                          <a:solidFill>
                            <a:schemeClr val="tx1"/>
                          </a:solidFill>
                          <a:latin typeface="+mn-lt"/>
                          <a:ea typeface="+mn-ea"/>
                          <a:cs typeface="+mn-cs"/>
                        </a:rPr>
                        <a:t>wine </a:t>
                      </a:r>
                      <a:r>
                        <a:rPr lang="zh-CN" altLang="en-US" sz="2400" kern="1200" dirty="0" smtClean="0">
                          <a:solidFill>
                            <a:schemeClr val="tx1"/>
                          </a:solidFill>
                          <a:latin typeface="+mn-lt"/>
                          <a:ea typeface="+mn-ea"/>
                          <a:cs typeface="+mn-cs"/>
                        </a:rPr>
                        <a:t>→ </a:t>
                      </a:r>
                      <a:r>
                        <a:rPr lang="en-US" altLang="zh-CN" sz="2400" kern="1200" dirty="0" smtClean="0">
                          <a:solidFill>
                            <a:schemeClr val="tx1"/>
                          </a:solidFill>
                          <a:latin typeface="+mn-lt"/>
                          <a:ea typeface="+mn-ea"/>
                          <a:cs typeface="+mn-cs"/>
                        </a:rPr>
                        <a:t>headache</a:t>
                      </a:r>
                      <a:endParaRPr lang="zh-CN" altLang="en-US" sz="2400" kern="1200" dirty="0">
                        <a:solidFill>
                          <a:schemeClr val="tx1"/>
                        </a:solidFill>
                        <a:latin typeface="+mn-lt"/>
                        <a:ea typeface="+mn-ea"/>
                        <a:cs typeface="+mn-cs"/>
                      </a:endParaRPr>
                    </a:p>
                  </a:txBody>
                  <a:tcPr anchor="ctr">
                    <a:lnL>
                      <a:noFill/>
                    </a:lnL>
                    <a:lnR>
                      <a:noFill/>
                    </a:lnR>
                    <a:lnT>
                      <a:noFill/>
                    </a:lnT>
                    <a:lnB w="12700" cmpd="sng">
                      <a:noFill/>
                    </a:lnB>
                    <a:lnTlToBr w="12700" cmpd="sng">
                      <a:noFill/>
                      <a:prstDash val="solid"/>
                    </a:lnTlToBr>
                    <a:lnBlToTr w="12700" cmpd="sng">
                      <a:noFill/>
                      <a:prstDash val="solid"/>
                    </a:lnBlToTr>
                  </a:tcPr>
                </a:tc>
              </a:tr>
            </a:tbl>
          </a:graphicData>
        </a:graphic>
      </p:graphicFrame>
      <p:sp>
        <p:nvSpPr>
          <p:cNvPr id="4" name="灯片编号占位符 3"/>
          <p:cNvSpPr>
            <a:spLocks noGrp="1"/>
          </p:cNvSpPr>
          <p:nvPr>
            <p:ph type="sldNum" sz="quarter" idx="12"/>
          </p:nvPr>
        </p:nvSpPr>
        <p:spPr/>
        <p:txBody>
          <a:bodyPr/>
          <a:lstStyle/>
          <a:p>
            <a:fld id="{BD266BE7-899D-4075-917F-DBDE33B6B692}" type="slidenum">
              <a:rPr lang="en-US" altLang="zh-CN" smtClean="0"/>
              <a:t>2</a:t>
            </a:fld>
            <a:endParaRPr lang="en-US" altLang="zh-CN"/>
          </a:p>
        </p:txBody>
      </p:sp>
    </p:spTree>
    <p:extLst>
      <p:ext uri="{BB962C8B-B14F-4D97-AF65-F5344CB8AC3E}">
        <p14:creationId xmlns:p14="http://schemas.microsoft.com/office/powerpoint/2010/main" val="2287755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anim calcmode="lin" valueType="num">
                                      <p:cBhvr>
                                        <p:cTn id="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000" dirty="0"/>
              <a:t>Approach</a:t>
            </a:r>
            <a:endParaRPr lang="zh-CN" altLang="en-US" sz="3600" dirty="0"/>
          </a:p>
        </p:txBody>
      </p:sp>
      <p:sp>
        <p:nvSpPr>
          <p:cNvPr id="4" name="灯片编号占位符 3"/>
          <p:cNvSpPr>
            <a:spLocks noGrp="1"/>
          </p:cNvSpPr>
          <p:nvPr>
            <p:ph type="sldNum" sz="quarter" idx="12"/>
          </p:nvPr>
        </p:nvSpPr>
        <p:spPr/>
        <p:txBody>
          <a:bodyPr/>
          <a:lstStyle/>
          <a:p>
            <a:fld id="{BD266BE7-899D-4075-917F-DBDE33B6B692}" type="slidenum">
              <a:rPr lang="en-US" altLang="zh-CN" smtClean="0"/>
              <a:pPr/>
              <a:t>3</a:t>
            </a:fld>
            <a:endParaRPr lang="zh-CN" altLang="en-US" dirty="0"/>
          </a:p>
        </p:txBody>
      </p:sp>
      <p:pic>
        <p:nvPicPr>
          <p:cNvPr id="22" name="内容占位符 21"/>
          <p:cNvPicPr>
            <a:picLocks noGrp="1" noChangeAspect="1"/>
          </p:cNvPicPr>
          <p:nvPr>
            <p:ph idx="1"/>
          </p:nvPr>
        </p:nvPicPr>
        <p:blipFill>
          <a:blip r:embed="rId3"/>
          <a:stretch>
            <a:fillRect/>
          </a:stretch>
        </p:blipFill>
        <p:spPr>
          <a:xfrm>
            <a:off x="356999" y="2326495"/>
            <a:ext cx="11444045" cy="3459708"/>
          </a:xfrm>
          <a:prstGeom prst="rect">
            <a:avLst/>
          </a:prstGeom>
        </p:spPr>
      </p:pic>
    </p:spTree>
    <p:extLst>
      <p:ext uri="{BB962C8B-B14F-4D97-AF65-F5344CB8AC3E}">
        <p14:creationId xmlns:p14="http://schemas.microsoft.com/office/powerpoint/2010/main" val="66283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r>
              <a:rPr lang="en-US" altLang="zh-CN" sz="2800" dirty="0" smtClean="0"/>
              <a:t>Causal </a:t>
            </a:r>
            <a:r>
              <a:rPr lang="en-US" altLang="zh-CN" sz="2800" dirty="0"/>
              <a:t>Cues: </a:t>
            </a:r>
            <a:r>
              <a:rPr lang="en-US" altLang="zh-CN" sz="2800" dirty="0" smtClean="0"/>
              <a:t>“A </a:t>
            </a:r>
            <a:r>
              <a:rPr lang="en-US" altLang="zh-CN" sz="2800" dirty="0"/>
              <a:t>cause </a:t>
            </a:r>
            <a:r>
              <a:rPr lang="en-US" altLang="zh-CN" sz="2800" dirty="0" smtClean="0"/>
              <a:t>B” , “</a:t>
            </a:r>
            <a:r>
              <a:rPr lang="en-US" altLang="zh-CN" sz="2800" dirty="0"/>
              <a:t>A leads to B </a:t>
            </a:r>
            <a:r>
              <a:rPr lang="en-US" altLang="zh-CN" sz="2800" dirty="0" smtClean="0"/>
              <a:t>”; “If </a:t>
            </a:r>
            <a:r>
              <a:rPr lang="en-US" altLang="zh-CN" sz="2800" dirty="0"/>
              <a:t>A, then </a:t>
            </a:r>
            <a:r>
              <a:rPr lang="en-US" altLang="zh-CN" sz="2800" dirty="0" smtClean="0"/>
              <a:t>B”, “</a:t>
            </a:r>
            <a:r>
              <a:rPr lang="en-US" altLang="zh-CN" sz="2800" dirty="0"/>
              <a:t>A, therefore B</a:t>
            </a:r>
            <a:r>
              <a:rPr lang="en-US" altLang="zh-CN" sz="2800" dirty="0" smtClean="0"/>
              <a:t>”</a:t>
            </a:r>
          </a:p>
        </p:txBody>
      </p:sp>
      <p:sp>
        <p:nvSpPr>
          <p:cNvPr id="19" name="矩形 18"/>
          <p:cNvSpPr/>
          <p:nvPr/>
        </p:nvSpPr>
        <p:spPr>
          <a:xfrm>
            <a:off x="2322220" y="3238327"/>
            <a:ext cx="7818226" cy="46166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en-US" altLang="zh-CN" sz="2400" dirty="0">
                <a:solidFill>
                  <a:schemeClr val="dk1"/>
                </a:solidFill>
              </a:rPr>
              <a:t>Smoking is the most preventable</a:t>
            </a:r>
            <a:r>
              <a:rPr lang="en-US" altLang="zh-CN" sz="2400" dirty="0">
                <a:solidFill>
                  <a:srgbClr val="333333"/>
                </a:solidFill>
              </a:rPr>
              <a:t> </a:t>
            </a:r>
            <a:r>
              <a:rPr lang="en-US" altLang="zh-CN" sz="2400" dirty="0" smtClean="0">
                <a:solidFill>
                  <a:schemeClr val="dk1"/>
                </a:solidFill>
              </a:rPr>
              <a:t>cause of cancer in the </a:t>
            </a:r>
            <a:r>
              <a:rPr lang="en-US" altLang="zh-CN" sz="2400" dirty="0"/>
              <a:t>world</a:t>
            </a:r>
            <a:endParaRPr lang="zh-CN" altLang="en-US" sz="2400" dirty="0"/>
          </a:p>
        </p:txBody>
      </p:sp>
      <p:sp>
        <p:nvSpPr>
          <p:cNvPr id="2" name="标题 1"/>
          <p:cNvSpPr>
            <a:spLocks noGrp="1"/>
          </p:cNvSpPr>
          <p:nvPr>
            <p:ph type="title"/>
          </p:nvPr>
        </p:nvSpPr>
        <p:spPr/>
        <p:txBody>
          <a:bodyPr>
            <a:normAutofit/>
          </a:bodyPr>
          <a:lstStyle/>
          <a:p>
            <a:r>
              <a:rPr lang="en-US" altLang="zh-CN" sz="4000" dirty="0" smtClean="0"/>
              <a:t>Approach: </a:t>
            </a:r>
            <a:r>
              <a:rPr lang="en-US" altLang="zh-CN" sz="4000" dirty="0"/>
              <a:t>D</a:t>
            </a:r>
            <a:r>
              <a:rPr lang="en-US" altLang="zh-CN" sz="4000" dirty="0" smtClean="0"/>
              <a:t>ata </a:t>
            </a:r>
            <a:r>
              <a:rPr lang="en-US" altLang="zh-CN" sz="4000" dirty="0"/>
              <a:t>E</a:t>
            </a:r>
            <a:r>
              <a:rPr lang="en-US" altLang="zh-CN" sz="4000" dirty="0" smtClean="0"/>
              <a:t>xtraction </a:t>
            </a:r>
            <a:endParaRPr lang="zh-CN" altLang="en-US" sz="4000" dirty="0"/>
          </a:p>
        </p:txBody>
      </p:sp>
      <p:sp>
        <p:nvSpPr>
          <p:cNvPr id="6" name="文本框 5"/>
          <p:cNvSpPr txBox="1"/>
          <p:nvPr/>
        </p:nvSpPr>
        <p:spPr>
          <a:xfrm>
            <a:off x="2322220" y="3230556"/>
            <a:ext cx="995465" cy="461665"/>
          </a:xfrm>
          <a:prstGeom prst="rect">
            <a:avLst/>
          </a:prstGeom>
          <a:noFill/>
        </p:spPr>
        <p:txBody>
          <a:bodyPr wrap="none" rtlCol="0">
            <a:spAutoFit/>
          </a:bodyPr>
          <a:lstStyle/>
          <a:p>
            <a:r>
              <a:rPr lang="en-US" altLang="zh-CN" sz="2400" dirty="0" smtClean="0">
                <a:solidFill>
                  <a:schemeClr val="dk1"/>
                </a:solidFill>
              </a:rPr>
              <a:t>smoke</a:t>
            </a:r>
            <a:endParaRPr lang="zh-CN" altLang="en-US" sz="2400" dirty="0">
              <a:solidFill>
                <a:schemeClr val="dk1"/>
              </a:solidFill>
            </a:endParaRPr>
          </a:p>
        </p:txBody>
      </p:sp>
      <p:sp>
        <p:nvSpPr>
          <p:cNvPr id="7" name="文本框 6"/>
          <p:cNvSpPr txBox="1"/>
          <p:nvPr/>
        </p:nvSpPr>
        <p:spPr>
          <a:xfrm>
            <a:off x="3440663" y="3236750"/>
            <a:ext cx="500458" cy="461665"/>
          </a:xfrm>
          <a:prstGeom prst="rect">
            <a:avLst/>
          </a:prstGeom>
          <a:noFill/>
        </p:spPr>
        <p:txBody>
          <a:bodyPr wrap="none" rtlCol="0">
            <a:spAutoFit/>
          </a:bodyPr>
          <a:lstStyle/>
          <a:p>
            <a:r>
              <a:rPr lang="en-US" altLang="zh-CN" sz="2400" dirty="0" smtClean="0">
                <a:solidFill>
                  <a:schemeClr val="dk1"/>
                </a:solidFill>
              </a:rPr>
              <a:t>be</a:t>
            </a:r>
            <a:endParaRPr lang="zh-CN" altLang="en-US" sz="2400" dirty="0">
              <a:solidFill>
                <a:schemeClr val="dk1"/>
              </a:solidFill>
            </a:endParaRPr>
          </a:p>
        </p:txBody>
      </p:sp>
      <p:sp>
        <p:nvSpPr>
          <p:cNvPr id="8" name="文本框 7"/>
          <p:cNvSpPr txBox="1"/>
          <p:nvPr/>
        </p:nvSpPr>
        <p:spPr>
          <a:xfrm>
            <a:off x="3698339" y="3236751"/>
            <a:ext cx="603050" cy="461665"/>
          </a:xfrm>
          <a:prstGeom prst="rect">
            <a:avLst/>
          </a:prstGeom>
          <a:noFill/>
        </p:spPr>
        <p:txBody>
          <a:bodyPr wrap="none" rtlCol="0">
            <a:spAutoFit/>
          </a:bodyPr>
          <a:lstStyle/>
          <a:p>
            <a:r>
              <a:rPr lang="en-US" altLang="zh-CN" sz="2400" dirty="0">
                <a:solidFill>
                  <a:schemeClr val="dk1"/>
                </a:solidFill>
              </a:rPr>
              <a:t>the</a:t>
            </a:r>
            <a:endParaRPr lang="zh-CN" altLang="en-US" sz="2400" dirty="0">
              <a:solidFill>
                <a:schemeClr val="dk1"/>
              </a:solidFill>
            </a:endParaRPr>
          </a:p>
        </p:txBody>
      </p:sp>
      <p:sp>
        <p:nvSpPr>
          <p:cNvPr id="9" name="文本框 8"/>
          <p:cNvSpPr txBox="1"/>
          <p:nvPr/>
        </p:nvSpPr>
        <p:spPr>
          <a:xfrm>
            <a:off x="7522094" y="3230556"/>
            <a:ext cx="1012457" cy="461665"/>
          </a:xfrm>
          <a:prstGeom prst="rect">
            <a:avLst/>
          </a:prstGeom>
          <a:noFill/>
        </p:spPr>
        <p:txBody>
          <a:bodyPr wrap="none" rtlCol="0">
            <a:spAutoFit/>
          </a:bodyPr>
          <a:lstStyle/>
          <a:p>
            <a:r>
              <a:rPr lang="en-US" altLang="zh-CN" sz="2400" dirty="0">
                <a:solidFill>
                  <a:schemeClr val="dk1"/>
                </a:solidFill>
              </a:rPr>
              <a:t>cancer</a:t>
            </a:r>
            <a:endParaRPr lang="zh-CN" altLang="en-US" sz="2400" dirty="0">
              <a:solidFill>
                <a:schemeClr val="dk1"/>
              </a:solidFill>
            </a:endParaRPr>
          </a:p>
        </p:txBody>
      </p:sp>
      <p:sp>
        <p:nvSpPr>
          <p:cNvPr id="10" name="文本框 9"/>
          <p:cNvSpPr txBox="1"/>
          <p:nvPr/>
        </p:nvSpPr>
        <p:spPr>
          <a:xfrm>
            <a:off x="7199907" y="3230856"/>
            <a:ext cx="441146" cy="461665"/>
          </a:xfrm>
          <a:prstGeom prst="rect">
            <a:avLst/>
          </a:prstGeom>
          <a:noFill/>
        </p:spPr>
        <p:txBody>
          <a:bodyPr wrap="none" rtlCol="0">
            <a:spAutoFit/>
          </a:bodyPr>
          <a:lstStyle/>
          <a:p>
            <a:r>
              <a:rPr lang="en-US" altLang="zh-CN" sz="2400" dirty="0">
                <a:solidFill>
                  <a:schemeClr val="dk1"/>
                </a:solidFill>
              </a:rPr>
              <a:t>of</a:t>
            </a:r>
            <a:endParaRPr lang="zh-CN" altLang="en-US" sz="2400" dirty="0">
              <a:solidFill>
                <a:schemeClr val="dk1"/>
              </a:solidFill>
            </a:endParaRPr>
          </a:p>
        </p:txBody>
      </p:sp>
      <p:sp>
        <p:nvSpPr>
          <p:cNvPr id="11" name="文本框 10"/>
          <p:cNvSpPr txBox="1"/>
          <p:nvPr/>
        </p:nvSpPr>
        <p:spPr>
          <a:xfrm>
            <a:off x="6421905" y="3237530"/>
            <a:ext cx="895438" cy="461665"/>
          </a:xfrm>
          <a:prstGeom prst="rect">
            <a:avLst/>
          </a:prstGeom>
          <a:noFill/>
        </p:spPr>
        <p:txBody>
          <a:bodyPr wrap="none" rtlCol="0">
            <a:spAutoFit/>
          </a:bodyPr>
          <a:lstStyle/>
          <a:p>
            <a:r>
              <a:rPr lang="en-US" altLang="zh-CN" sz="2400" dirty="0">
                <a:solidFill>
                  <a:schemeClr val="dk1"/>
                </a:solidFill>
              </a:rPr>
              <a:t>cause</a:t>
            </a:r>
            <a:endParaRPr lang="zh-CN" altLang="en-US" sz="2400" dirty="0">
              <a:solidFill>
                <a:schemeClr val="dk1"/>
              </a:solidFill>
            </a:endParaRPr>
          </a:p>
        </p:txBody>
      </p:sp>
      <p:sp>
        <p:nvSpPr>
          <p:cNvPr id="12" name="文本框 11"/>
          <p:cNvSpPr txBox="1"/>
          <p:nvPr/>
        </p:nvSpPr>
        <p:spPr>
          <a:xfrm>
            <a:off x="4870614" y="3230555"/>
            <a:ext cx="1684307" cy="461665"/>
          </a:xfrm>
          <a:prstGeom prst="rect">
            <a:avLst/>
          </a:prstGeom>
          <a:noFill/>
        </p:spPr>
        <p:txBody>
          <a:bodyPr wrap="none" rtlCol="0">
            <a:spAutoFit/>
          </a:bodyPr>
          <a:lstStyle/>
          <a:p>
            <a:r>
              <a:rPr lang="en-US" altLang="zh-CN" sz="2400" dirty="0">
                <a:solidFill>
                  <a:schemeClr val="dk1"/>
                </a:solidFill>
              </a:rPr>
              <a:t>preventable</a:t>
            </a:r>
            <a:endParaRPr lang="zh-CN" altLang="en-US" sz="2400" dirty="0">
              <a:solidFill>
                <a:schemeClr val="dk1"/>
              </a:solidFill>
            </a:endParaRPr>
          </a:p>
        </p:txBody>
      </p:sp>
      <p:sp>
        <p:nvSpPr>
          <p:cNvPr id="13" name="文本框 12"/>
          <p:cNvSpPr txBox="1"/>
          <p:nvPr/>
        </p:nvSpPr>
        <p:spPr>
          <a:xfrm>
            <a:off x="4176385" y="3235433"/>
            <a:ext cx="811184" cy="461665"/>
          </a:xfrm>
          <a:prstGeom prst="rect">
            <a:avLst/>
          </a:prstGeom>
          <a:noFill/>
        </p:spPr>
        <p:txBody>
          <a:bodyPr wrap="none" rtlCol="0">
            <a:spAutoFit/>
          </a:bodyPr>
          <a:lstStyle/>
          <a:p>
            <a:r>
              <a:rPr lang="en-US" altLang="zh-CN" sz="2400" dirty="0" smtClean="0">
                <a:solidFill>
                  <a:schemeClr val="dk1"/>
                </a:solidFill>
              </a:rPr>
              <a:t>most</a:t>
            </a:r>
            <a:endParaRPr lang="zh-CN" altLang="en-US" sz="2400" dirty="0">
              <a:solidFill>
                <a:schemeClr val="dk1"/>
              </a:solidFill>
            </a:endParaRPr>
          </a:p>
        </p:txBody>
      </p:sp>
      <p:sp>
        <p:nvSpPr>
          <p:cNvPr id="14" name="矩形 13"/>
          <p:cNvSpPr/>
          <p:nvPr/>
        </p:nvSpPr>
        <p:spPr>
          <a:xfrm>
            <a:off x="8405407" y="3235144"/>
            <a:ext cx="417102" cy="461665"/>
          </a:xfrm>
          <a:prstGeom prst="rect">
            <a:avLst/>
          </a:prstGeom>
        </p:spPr>
        <p:txBody>
          <a:bodyPr wrap="none">
            <a:spAutoFit/>
          </a:bodyPr>
          <a:lstStyle/>
          <a:p>
            <a:r>
              <a:rPr lang="en-US" altLang="zh-CN" sz="2400" dirty="0">
                <a:solidFill>
                  <a:schemeClr val="dk1"/>
                </a:solidFill>
              </a:rPr>
              <a:t>in</a:t>
            </a:r>
            <a:endParaRPr lang="zh-CN" altLang="en-US" sz="2400" dirty="0">
              <a:solidFill>
                <a:schemeClr val="dk1"/>
              </a:solidFill>
            </a:endParaRPr>
          </a:p>
        </p:txBody>
      </p:sp>
      <p:sp>
        <p:nvSpPr>
          <p:cNvPr id="15" name="矩形 14"/>
          <p:cNvSpPr/>
          <p:nvPr/>
        </p:nvSpPr>
        <p:spPr>
          <a:xfrm>
            <a:off x="8709503" y="3230554"/>
            <a:ext cx="603050" cy="461665"/>
          </a:xfrm>
          <a:prstGeom prst="rect">
            <a:avLst/>
          </a:prstGeom>
        </p:spPr>
        <p:txBody>
          <a:bodyPr wrap="none">
            <a:spAutoFit/>
          </a:bodyPr>
          <a:lstStyle/>
          <a:p>
            <a:r>
              <a:rPr lang="en-US" altLang="zh-CN" sz="2400" dirty="0">
                <a:solidFill>
                  <a:schemeClr val="dk1"/>
                </a:solidFill>
              </a:rPr>
              <a:t>the</a:t>
            </a:r>
            <a:endParaRPr lang="zh-CN" altLang="en-US" sz="2400" dirty="0">
              <a:solidFill>
                <a:schemeClr val="dk1"/>
              </a:solidFill>
            </a:endParaRPr>
          </a:p>
        </p:txBody>
      </p:sp>
      <p:sp>
        <p:nvSpPr>
          <p:cNvPr id="16" name="矩形 15"/>
          <p:cNvSpPr/>
          <p:nvPr/>
        </p:nvSpPr>
        <p:spPr>
          <a:xfrm>
            <a:off x="9187369" y="3230556"/>
            <a:ext cx="903132" cy="461665"/>
          </a:xfrm>
          <a:prstGeom prst="rect">
            <a:avLst/>
          </a:prstGeom>
        </p:spPr>
        <p:txBody>
          <a:bodyPr wrap="none">
            <a:spAutoFit/>
          </a:bodyPr>
          <a:lstStyle/>
          <a:p>
            <a:r>
              <a:rPr lang="en-US" altLang="zh-CN" sz="2400" dirty="0">
                <a:solidFill>
                  <a:schemeClr val="dk1"/>
                </a:solidFill>
              </a:rPr>
              <a:t>world</a:t>
            </a:r>
            <a:endParaRPr lang="zh-CN" altLang="en-US" sz="2400" dirty="0">
              <a:solidFill>
                <a:schemeClr val="dk1"/>
              </a:solidFill>
            </a:endParaRPr>
          </a:p>
        </p:txBody>
      </p:sp>
      <p:cxnSp>
        <p:nvCxnSpPr>
          <p:cNvPr id="22" name="直接箭头连接符 21"/>
          <p:cNvCxnSpPr/>
          <p:nvPr/>
        </p:nvCxnSpPr>
        <p:spPr>
          <a:xfrm>
            <a:off x="4637590" y="4046927"/>
            <a:ext cx="2389892" cy="328032"/>
          </a:xfrm>
          <a:prstGeom prst="straightConnector1">
            <a:avLst/>
          </a:prstGeom>
          <a:ln w="19050">
            <a:headEnd type="none" w="med" len="med"/>
            <a:tailEnd type="arrow" w="med" len="med"/>
          </a:ln>
        </p:spPr>
        <p:style>
          <a:lnRef idx="2">
            <a:schemeClr val="accent2"/>
          </a:lnRef>
          <a:fillRef idx="0">
            <a:schemeClr val="accent2"/>
          </a:fillRef>
          <a:effectRef idx="1">
            <a:schemeClr val="accent2"/>
          </a:effectRef>
          <a:fontRef idx="minor">
            <a:schemeClr val="tx1"/>
          </a:fontRef>
        </p:style>
      </p:cxnSp>
      <p:cxnSp>
        <p:nvCxnSpPr>
          <p:cNvPr id="23" name="直接箭头连接符 22"/>
          <p:cNvCxnSpPr/>
          <p:nvPr/>
        </p:nvCxnSpPr>
        <p:spPr>
          <a:xfrm>
            <a:off x="4637590" y="4231561"/>
            <a:ext cx="2389892" cy="1475897"/>
          </a:xfrm>
          <a:prstGeom prst="straightConnector1">
            <a:avLst/>
          </a:prstGeom>
          <a:ln w="19050">
            <a:headEnd type="none" w="med" len="med"/>
            <a:tailEnd type="arrow" w="med" len="med"/>
          </a:ln>
        </p:spPr>
        <p:style>
          <a:lnRef idx="2">
            <a:schemeClr val="accent2"/>
          </a:lnRef>
          <a:fillRef idx="0">
            <a:schemeClr val="accent2"/>
          </a:fillRef>
          <a:effectRef idx="1">
            <a:schemeClr val="accent2"/>
          </a:effectRef>
          <a:fontRef idx="minor">
            <a:schemeClr val="tx1"/>
          </a:fontRef>
        </p:style>
      </p:cxnSp>
      <p:cxnSp>
        <p:nvCxnSpPr>
          <p:cNvPr id="25" name="直接箭头连接符 24"/>
          <p:cNvCxnSpPr/>
          <p:nvPr/>
        </p:nvCxnSpPr>
        <p:spPr>
          <a:xfrm flipV="1">
            <a:off x="4987569" y="4559594"/>
            <a:ext cx="2039913" cy="1153348"/>
          </a:xfrm>
          <a:prstGeom prst="straightConnector1">
            <a:avLst/>
          </a:prstGeom>
          <a:ln w="19050">
            <a:headEnd type="none" w="med" len="med"/>
            <a:tailEnd type="arrow" w="med" len="med"/>
          </a:ln>
        </p:spPr>
        <p:style>
          <a:lnRef idx="2">
            <a:schemeClr val="accent2"/>
          </a:lnRef>
          <a:fillRef idx="0">
            <a:schemeClr val="accent2"/>
          </a:fillRef>
          <a:effectRef idx="1">
            <a:schemeClr val="accent2"/>
          </a:effectRef>
          <a:fontRef idx="minor">
            <a:schemeClr val="tx1"/>
          </a:fontRef>
        </p:style>
      </p:cxnSp>
      <p:cxnSp>
        <p:nvCxnSpPr>
          <p:cNvPr id="28" name="直接箭头连接符 27"/>
          <p:cNvCxnSpPr/>
          <p:nvPr/>
        </p:nvCxnSpPr>
        <p:spPr>
          <a:xfrm>
            <a:off x="4987569" y="5892092"/>
            <a:ext cx="2039913" cy="1"/>
          </a:xfrm>
          <a:prstGeom prst="straightConnector1">
            <a:avLst/>
          </a:prstGeom>
          <a:ln w="19050">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4" name="灯片编号占位符 3"/>
          <p:cNvSpPr>
            <a:spLocks noGrp="1"/>
          </p:cNvSpPr>
          <p:nvPr>
            <p:ph type="sldNum" sz="quarter" idx="12"/>
          </p:nvPr>
        </p:nvSpPr>
        <p:spPr/>
        <p:txBody>
          <a:bodyPr/>
          <a:lstStyle/>
          <a:p>
            <a:fld id="{BD266BE7-899D-4075-917F-DBDE33B6B692}" type="slidenum">
              <a:rPr lang="en-US" altLang="zh-CN" smtClean="0"/>
              <a:t>4</a:t>
            </a:fld>
            <a:endParaRPr lang="en-US" altLang="zh-CN"/>
          </a:p>
        </p:txBody>
      </p:sp>
      <p:cxnSp>
        <p:nvCxnSpPr>
          <p:cNvPr id="17" name="直接箭头连接符 16"/>
          <p:cNvCxnSpPr/>
          <p:nvPr/>
        </p:nvCxnSpPr>
        <p:spPr>
          <a:xfrm>
            <a:off x="4497049" y="4107304"/>
            <a:ext cx="1094282" cy="6595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a:off x="4176385" y="4559594"/>
            <a:ext cx="1414946" cy="26747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p:nvPr/>
        </p:nvCxnSpPr>
        <p:spPr>
          <a:xfrm flipV="1">
            <a:off x="4265439" y="4920287"/>
            <a:ext cx="1295912" cy="1008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p:nvPr/>
        </p:nvCxnSpPr>
        <p:spPr>
          <a:xfrm flipV="1">
            <a:off x="4467069" y="4969509"/>
            <a:ext cx="1109272" cy="48570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p:nvPr/>
        </p:nvCxnSpPr>
        <p:spPr>
          <a:xfrm flipV="1">
            <a:off x="4497049" y="5021161"/>
            <a:ext cx="1094282" cy="7655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p:nvPr/>
        </p:nvCxnSpPr>
        <p:spPr>
          <a:xfrm flipV="1">
            <a:off x="6231333" y="4077324"/>
            <a:ext cx="1041040" cy="6686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p:nvPr/>
        </p:nvCxnSpPr>
        <p:spPr>
          <a:xfrm flipV="1">
            <a:off x="6231333" y="4499216"/>
            <a:ext cx="786062" cy="3278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p:cNvCxnSpPr/>
          <p:nvPr/>
        </p:nvCxnSpPr>
        <p:spPr>
          <a:xfrm>
            <a:off x="6261313" y="4887444"/>
            <a:ext cx="1011060" cy="938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接箭头连接符 60"/>
          <p:cNvCxnSpPr/>
          <p:nvPr/>
        </p:nvCxnSpPr>
        <p:spPr>
          <a:xfrm>
            <a:off x="6261313" y="4981303"/>
            <a:ext cx="936690" cy="4226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接箭头连接符 63"/>
          <p:cNvCxnSpPr/>
          <p:nvPr/>
        </p:nvCxnSpPr>
        <p:spPr>
          <a:xfrm>
            <a:off x="6231333" y="5062393"/>
            <a:ext cx="806371" cy="7775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5951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3" presetClass="emph" presetSubtype="2" fill="hold" grpId="1" nodeType="withEffect">
                                  <p:stCondLst>
                                    <p:cond delay="0"/>
                                  </p:stCondLst>
                                  <p:childTnLst>
                                    <p:animClr clrSpc="rgb" dir="cw">
                                      <p:cBhvr override="childStyle">
                                        <p:cTn id="12" dur="1000" fill="hold"/>
                                        <p:tgtEl>
                                          <p:spTgt spid="11"/>
                                        </p:tgtEl>
                                        <p:attrNameLst>
                                          <p:attrName>style.color</p:attrName>
                                        </p:attrNameLst>
                                      </p:cBhvr>
                                      <p:to>
                                        <a:srgbClr val="FF0000"/>
                                      </p:to>
                                    </p:animClr>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36" presetClass="path" presetSubtype="0" accel="50000" decel="50000" fill="hold" grpId="1" nodeType="withEffect">
                                  <p:stCondLst>
                                    <p:cond delay="0"/>
                                  </p:stCondLst>
                                  <p:childTnLst>
                                    <p:animMotion origin="layout" path="M 2.77556E-17 3.7037E-7 L 2.77556E-17 0.04259 C 2.77556E-17 0.06134 0.0293 0.08542 0.05339 0.08542 L 0.10716 0.08542 " pathEditMode="relative" rAng="0" ptsTypes="AAAA">
                                      <p:cBhvr>
                                        <p:cTn id="36" dur="2000" fill="hold"/>
                                        <p:tgtEl>
                                          <p:spTgt spid="6"/>
                                        </p:tgtEl>
                                        <p:attrNameLst>
                                          <p:attrName>ppt_x</p:attrName>
                                          <p:attrName>ppt_y</p:attrName>
                                        </p:attrNameLst>
                                      </p:cBhvr>
                                      <p:rCtr x="5352" y="4259"/>
                                    </p:animMotion>
                                  </p:childTnLst>
                                </p:cTn>
                              </p:par>
                              <p:par>
                                <p:cTn id="37" presetID="36" presetClass="path" presetSubtype="0" accel="50000" decel="50000" fill="hold" grpId="1" nodeType="withEffect">
                                  <p:stCondLst>
                                    <p:cond delay="0"/>
                                  </p:stCondLst>
                                  <p:childTnLst>
                                    <p:animMotion origin="layout" path="M -4.375E-6 4.44444E-6 L -4.375E-6 0.07708 C -4.375E-6 0.11226 0.00612 0.15555 0.0112 0.15555 L 0.02266 0.15555 " pathEditMode="relative" rAng="0" ptsTypes="AAAA">
                                      <p:cBhvr>
                                        <p:cTn id="38" dur="2000" fill="hold"/>
                                        <p:tgtEl>
                                          <p:spTgt spid="7"/>
                                        </p:tgtEl>
                                        <p:attrNameLst>
                                          <p:attrName>ppt_x</p:attrName>
                                          <p:attrName>ppt_y</p:attrName>
                                        </p:attrNameLst>
                                      </p:cBhvr>
                                      <p:rCtr x="1133" y="7778"/>
                                    </p:animMotion>
                                  </p:childTnLst>
                                </p:cTn>
                              </p:par>
                              <p:par>
                                <p:cTn id="39" presetID="42" presetClass="path" presetSubtype="0" accel="50000" decel="50000" fill="hold" grpId="1" nodeType="withEffect">
                                  <p:stCondLst>
                                    <p:cond delay="0"/>
                                  </p:stCondLst>
                                  <p:childTnLst>
                                    <p:animMotion origin="layout" path="M 0.00118 0.01296 L 0.00014 0.23078 " pathEditMode="relative" rAng="0" ptsTypes="AA">
                                      <p:cBhvr>
                                        <p:cTn id="40" dur="2000" fill="hold"/>
                                        <p:tgtEl>
                                          <p:spTgt spid="8"/>
                                        </p:tgtEl>
                                        <p:attrNameLst>
                                          <p:attrName>ppt_x</p:attrName>
                                          <p:attrName>ppt_y</p:attrName>
                                        </p:attrNameLst>
                                      </p:cBhvr>
                                      <p:rCtr x="-52" y="10880"/>
                                    </p:animMotion>
                                  </p:childTnLst>
                                </p:cTn>
                              </p:par>
                              <p:par>
                                <p:cTn id="41" presetID="36" presetClass="path" presetSubtype="0" accel="50000" decel="50000" fill="hold" grpId="1" nodeType="withEffect">
                                  <p:stCondLst>
                                    <p:cond delay="0"/>
                                  </p:stCondLst>
                                  <p:childTnLst>
                                    <p:animMotion origin="layout" path="M -1.25E-6 -4.07407E-6 L -1.25E-6 0.14746 C -1.25E-6 0.21343 -0.01133 0.29561 -0.02005 0.29561 L -0.0401 0.29561 " pathEditMode="relative" rAng="0" ptsTypes="AAAA">
                                      <p:cBhvr>
                                        <p:cTn id="42" dur="2000" fill="hold"/>
                                        <p:tgtEl>
                                          <p:spTgt spid="13"/>
                                        </p:tgtEl>
                                        <p:attrNameLst>
                                          <p:attrName>ppt_x</p:attrName>
                                          <p:attrName>ppt_y</p:attrName>
                                        </p:attrNameLst>
                                      </p:cBhvr>
                                      <p:rCtr x="-2005" y="14769"/>
                                    </p:animMotion>
                                  </p:childTnLst>
                                </p:cTn>
                              </p:par>
                              <p:par>
                                <p:cTn id="43" presetID="36" presetClass="path" presetSubtype="0" accel="50000" decel="50000" fill="hold" grpId="1" nodeType="withEffect">
                                  <p:stCondLst>
                                    <p:cond delay="0"/>
                                  </p:stCondLst>
                                  <p:childTnLst>
                                    <p:animMotion origin="layout" path="M -0.00339 -0.00208 L -0.00339 0.17708 C -0.00339 0.25741 -0.03815 0.35648 -0.06641 0.35648 L -0.1293 0.35648 " pathEditMode="relative" rAng="0" ptsTypes="AAAA">
                                      <p:cBhvr>
                                        <p:cTn id="44" dur="2000" fill="hold"/>
                                        <p:tgtEl>
                                          <p:spTgt spid="12"/>
                                        </p:tgtEl>
                                        <p:attrNameLst>
                                          <p:attrName>ppt_x</p:attrName>
                                          <p:attrName>ppt_y</p:attrName>
                                        </p:attrNameLst>
                                      </p:cBhvr>
                                      <p:rCtr x="-6302" y="17917"/>
                                    </p:animMotion>
                                  </p:childTnLst>
                                </p:cTn>
                              </p:par>
                              <p:par>
                                <p:cTn id="45" presetID="42" presetClass="path" presetSubtype="0" accel="50000" decel="50000" fill="hold" grpId="1" nodeType="withEffect">
                                  <p:stCondLst>
                                    <p:cond delay="0"/>
                                  </p:stCondLst>
                                  <p:childTnLst>
                                    <p:animMotion origin="layout" path="M -3.75E-6 3.7037E-7 L 0.00144 0.08657 " pathEditMode="relative" rAng="0" ptsTypes="AA">
                                      <p:cBhvr>
                                        <p:cTn id="46" dur="2000" fill="hold"/>
                                        <p:tgtEl>
                                          <p:spTgt spid="10"/>
                                        </p:tgtEl>
                                        <p:attrNameLst>
                                          <p:attrName>ppt_x</p:attrName>
                                          <p:attrName>ppt_y</p:attrName>
                                        </p:attrNameLst>
                                      </p:cBhvr>
                                      <p:rCtr x="65" y="4329"/>
                                    </p:animMotion>
                                  </p:childTnLst>
                                </p:cTn>
                              </p:par>
                              <p:par>
                                <p:cTn id="47" presetID="36" presetClass="path" presetSubtype="0" accel="50000" decel="50000" fill="hold" grpId="1" nodeType="withEffect">
                                  <p:stCondLst>
                                    <p:cond delay="0"/>
                                  </p:stCondLst>
                                  <p:childTnLst>
                                    <p:animMotion origin="layout" path="M -3.54167E-6 3.7037E-7 L -3.54167E-6 0.07361 C -3.54167E-6 0.10694 -0.01224 0.14792 -0.022 0.14792 L -0.04401 0.14792 " pathEditMode="relative" rAng="0" ptsTypes="AAAA">
                                      <p:cBhvr>
                                        <p:cTn id="48" dur="2000" fill="hold"/>
                                        <p:tgtEl>
                                          <p:spTgt spid="9"/>
                                        </p:tgtEl>
                                        <p:attrNameLst>
                                          <p:attrName>ppt_x</p:attrName>
                                          <p:attrName>ppt_y</p:attrName>
                                        </p:attrNameLst>
                                      </p:cBhvr>
                                      <p:rCtr x="-2201" y="7384"/>
                                    </p:animMotion>
                                  </p:childTnLst>
                                </p:cTn>
                              </p:par>
                              <p:par>
                                <p:cTn id="49" presetID="36" presetClass="path" presetSubtype="0" accel="50000" decel="50000" fill="hold" grpId="1" nodeType="withEffect">
                                  <p:stCondLst>
                                    <p:cond delay="0"/>
                                  </p:stCondLst>
                                  <p:childTnLst>
                                    <p:animMotion origin="layout" path="M -4.16667E-7 0.00209 L -4.16667E-7 0.11088 C -4.16667E-7 0.15949 -0.02695 0.22014 -0.04844 0.22014 L -0.09635 0.22014 " pathEditMode="relative" rAng="0" ptsTypes="AAAA">
                                      <p:cBhvr>
                                        <p:cTn id="50" dur="2000" fill="hold"/>
                                        <p:tgtEl>
                                          <p:spTgt spid="14"/>
                                        </p:tgtEl>
                                        <p:attrNameLst>
                                          <p:attrName>ppt_x</p:attrName>
                                          <p:attrName>ppt_y</p:attrName>
                                        </p:attrNameLst>
                                      </p:cBhvr>
                                      <p:rCtr x="-4818" y="10903"/>
                                    </p:animMotion>
                                  </p:childTnLst>
                                </p:cTn>
                              </p:par>
                              <p:par>
                                <p:cTn id="51" presetID="36" presetClass="path" presetSubtype="0" accel="50000" decel="50000" fill="hold" grpId="1" nodeType="withEffect">
                                  <p:stCondLst>
                                    <p:cond delay="0"/>
                                  </p:stCondLst>
                                  <p:childTnLst>
                                    <p:animMotion origin="layout" path="M -2.5E-6 3.7037E-7 L -2.5E-6 0.14236 C -2.5E-6 0.20556 -0.0358 0.28542 -0.06458 0.28542 L -0.12864 0.28542 " pathEditMode="relative" rAng="0" ptsTypes="AAAA">
                                      <p:cBhvr>
                                        <p:cTn id="52" dur="2000" fill="hold"/>
                                        <p:tgtEl>
                                          <p:spTgt spid="15"/>
                                        </p:tgtEl>
                                        <p:attrNameLst>
                                          <p:attrName>ppt_x</p:attrName>
                                          <p:attrName>ppt_y</p:attrName>
                                        </p:attrNameLst>
                                      </p:cBhvr>
                                      <p:rCtr x="-6432" y="14259"/>
                                    </p:animMotion>
                                  </p:childTnLst>
                                </p:cTn>
                              </p:par>
                              <p:par>
                                <p:cTn id="53" presetID="36" presetClass="path" presetSubtype="0" accel="50000" decel="50000" fill="hold" grpId="1" nodeType="withEffect">
                                  <p:stCondLst>
                                    <p:cond delay="0"/>
                                  </p:stCondLst>
                                  <p:childTnLst>
                                    <p:animMotion origin="layout" path="M -4.79167E-6 3.7037E-7 L -4.79167E-6 0.17361 C -4.79167E-6 0.25139 -0.04986 0.34792 -0.09023 0.34792 L -0.18007 0.34792 " pathEditMode="relative" rAng="0" ptsTypes="AAAA">
                                      <p:cBhvr>
                                        <p:cTn id="54" dur="2000" fill="hold"/>
                                        <p:tgtEl>
                                          <p:spTgt spid="16"/>
                                        </p:tgtEl>
                                        <p:attrNameLst>
                                          <p:attrName>ppt_x</p:attrName>
                                          <p:attrName>ppt_y</p:attrName>
                                        </p:attrNameLst>
                                      </p:cBhvr>
                                      <p:rCtr x="-9010" y="17384"/>
                                    </p:animMotion>
                                  </p:childTnLst>
                                </p:cTn>
                              </p:par>
                              <p:par>
                                <p:cTn id="55" presetID="36" presetClass="path" presetSubtype="0" accel="50000" decel="50000" fill="hold" grpId="2" nodeType="withEffect">
                                  <p:stCondLst>
                                    <p:cond delay="0"/>
                                  </p:stCondLst>
                                  <p:childTnLst>
                                    <p:animMotion origin="layout" path="M -0.01185 -0.00209 L -0.01185 0.10347 C -0.01185 0.15046 -0.02995 0.20902 -0.04453 0.20902 L -0.07695 0.20902 " pathEditMode="relative" rAng="0" ptsTypes="AAAA">
                                      <p:cBhvr>
                                        <p:cTn id="56" dur="2000" fill="hold"/>
                                        <p:tgtEl>
                                          <p:spTgt spid="11"/>
                                        </p:tgtEl>
                                        <p:attrNameLst>
                                          <p:attrName>ppt_x</p:attrName>
                                          <p:attrName>ppt_y</p:attrName>
                                        </p:attrNameLst>
                                      </p:cBhvr>
                                      <p:rCtr x="-3255" y="10556"/>
                                    </p:animMotion>
                                  </p:childTnLst>
                                </p:cTn>
                              </p:par>
                            </p:childTnLst>
                          </p:cTn>
                        </p:par>
                        <p:par>
                          <p:cTn id="57" fill="hold">
                            <p:stCondLst>
                              <p:cond delay="2000"/>
                            </p:stCondLst>
                            <p:childTnLst>
                              <p:par>
                                <p:cTn id="58" presetID="1" presetClass="entr" presetSubtype="0" fill="hold" nodeType="afterEffect">
                                  <p:stCondLst>
                                    <p:cond delay="0"/>
                                  </p:stCondLst>
                                  <p:childTnLst>
                                    <p:set>
                                      <p:cBhvr>
                                        <p:cTn id="59" dur="1" fill="hold">
                                          <p:stCondLst>
                                            <p:cond delay="0"/>
                                          </p:stCondLst>
                                        </p:cTn>
                                        <p:tgtEl>
                                          <p:spTgt spid="26"/>
                                        </p:tgtEl>
                                        <p:attrNameLst>
                                          <p:attrName>style.visibility</p:attrName>
                                        </p:attrNameLst>
                                      </p:cBhvr>
                                      <p:to>
                                        <p:strVal val="visible"/>
                                      </p:to>
                                    </p:set>
                                  </p:childTnLst>
                                </p:cTn>
                              </p:par>
                              <p:par>
                                <p:cTn id="60" presetID="1" presetClass="entr" presetSubtype="0" fill="hold" nodeType="withEffect">
                                  <p:stCondLst>
                                    <p:cond delay="0"/>
                                  </p:stCondLst>
                                  <p:childTnLst>
                                    <p:set>
                                      <p:cBhvr>
                                        <p:cTn id="61" dur="1" fill="hold">
                                          <p:stCondLst>
                                            <p:cond delay="0"/>
                                          </p:stCondLst>
                                        </p:cTn>
                                        <p:tgtEl>
                                          <p:spTgt spid="17"/>
                                        </p:tgtEl>
                                        <p:attrNameLst>
                                          <p:attrName>style.visibility</p:attrName>
                                        </p:attrNameLst>
                                      </p:cBhvr>
                                      <p:to>
                                        <p:strVal val="visible"/>
                                      </p:to>
                                    </p:set>
                                  </p:childTnLst>
                                </p:cTn>
                              </p:par>
                              <p:par>
                                <p:cTn id="62" presetID="1" presetClass="entr" presetSubtype="0" fill="hold" nodeType="withEffect">
                                  <p:stCondLst>
                                    <p:cond delay="0"/>
                                  </p:stCondLst>
                                  <p:childTnLst>
                                    <p:set>
                                      <p:cBhvr>
                                        <p:cTn id="63" dur="1" fill="hold">
                                          <p:stCondLst>
                                            <p:cond delay="0"/>
                                          </p:stCondLst>
                                        </p:cTn>
                                        <p:tgtEl>
                                          <p:spTgt spid="29"/>
                                        </p:tgtEl>
                                        <p:attrNameLst>
                                          <p:attrName>style.visibility</p:attrName>
                                        </p:attrNameLst>
                                      </p:cBhvr>
                                      <p:to>
                                        <p:strVal val="visible"/>
                                      </p:to>
                                    </p:set>
                                  </p:childTnLst>
                                </p:cTn>
                              </p:par>
                              <p:par>
                                <p:cTn id="64" presetID="1" presetClass="entr" presetSubtype="0" fill="hold" nodeType="withEffect">
                                  <p:stCondLst>
                                    <p:cond delay="0"/>
                                  </p:stCondLst>
                                  <p:childTnLst>
                                    <p:set>
                                      <p:cBhvr>
                                        <p:cTn id="65" dur="1" fill="hold">
                                          <p:stCondLst>
                                            <p:cond delay="0"/>
                                          </p:stCondLst>
                                        </p:cTn>
                                        <p:tgtEl>
                                          <p:spTgt spid="34"/>
                                        </p:tgtEl>
                                        <p:attrNameLst>
                                          <p:attrName>style.visibility</p:attrName>
                                        </p:attrNameLst>
                                      </p:cBhvr>
                                      <p:to>
                                        <p:strVal val="visible"/>
                                      </p:to>
                                    </p:set>
                                  </p:childTnLst>
                                </p:cTn>
                              </p:par>
                              <p:par>
                                <p:cTn id="66" presetID="1" presetClass="entr" presetSubtype="0" fill="hold" nodeType="withEffect">
                                  <p:stCondLst>
                                    <p:cond delay="0"/>
                                  </p:stCondLst>
                                  <p:childTnLst>
                                    <p:set>
                                      <p:cBhvr>
                                        <p:cTn id="67" dur="1" fill="hold">
                                          <p:stCondLst>
                                            <p:cond delay="0"/>
                                          </p:stCondLst>
                                        </p:cTn>
                                        <p:tgtEl>
                                          <p:spTgt spid="37"/>
                                        </p:tgtEl>
                                        <p:attrNameLst>
                                          <p:attrName>style.visibility</p:attrName>
                                        </p:attrNameLst>
                                      </p:cBhvr>
                                      <p:to>
                                        <p:strVal val="visible"/>
                                      </p:to>
                                    </p:set>
                                  </p:childTnLst>
                                </p:cTn>
                              </p:par>
                              <p:par>
                                <p:cTn id="68" presetID="1" presetClass="entr" presetSubtype="0" fill="hold" nodeType="withEffect">
                                  <p:stCondLst>
                                    <p:cond delay="0"/>
                                  </p:stCondLst>
                                  <p:childTnLst>
                                    <p:set>
                                      <p:cBhvr>
                                        <p:cTn id="69" dur="1" fill="hold">
                                          <p:stCondLst>
                                            <p:cond delay="0"/>
                                          </p:stCondLst>
                                        </p:cTn>
                                        <p:tgtEl>
                                          <p:spTgt spid="46"/>
                                        </p:tgtEl>
                                        <p:attrNameLst>
                                          <p:attrName>style.visibility</p:attrName>
                                        </p:attrNameLst>
                                      </p:cBhvr>
                                      <p:to>
                                        <p:strVal val="visible"/>
                                      </p:to>
                                    </p:set>
                                  </p:childTnLst>
                                </p:cTn>
                              </p:par>
                              <p:par>
                                <p:cTn id="70" presetID="1" presetClass="entr" presetSubtype="0" fill="hold" nodeType="withEffect">
                                  <p:stCondLst>
                                    <p:cond delay="0"/>
                                  </p:stCondLst>
                                  <p:childTnLst>
                                    <p:set>
                                      <p:cBhvr>
                                        <p:cTn id="71" dur="1" fill="hold">
                                          <p:stCondLst>
                                            <p:cond delay="0"/>
                                          </p:stCondLst>
                                        </p:cTn>
                                        <p:tgtEl>
                                          <p:spTgt spid="51"/>
                                        </p:tgtEl>
                                        <p:attrNameLst>
                                          <p:attrName>style.visibility</p:attrName>
                                        </p:attrNameLst>
                                      </p:cBhvr>
                                      <p:to>
                                        <p:strVal val="visible"/>
                                      </p:to>
                                    </p:set>
                                  </p:childTnLst>
                                </p:cTn>
                              </p:par>
                              <p:par>
                                <p:cTn id="72" presetID="1" presetClass="entr" presetSubtype="0" fill="hold" nodeType="withEffect">
                                  <p:stCondLst>
                                    <p:cond delay="0"/>
                                  </p:stCondLst>
                                  <p:childTnLst>
                                    <p:set>
                                      <p:cBhvr>
                                        <p:cTn id="73" dur="1" fill="hold">
                                          <p:stCondLst>
                                            <p:cond delay="0"/>
                                          </p:stCondLst>
                                        </p:cTn>
                                        <p:tgtEl>
                                          <p:spTgt spid="55"/>
                                        </p:tgtEl>
                                        <p:attrNameLst>
                                          <p:attrName>style.visibility</p:attrName>
                                        </p:attrNameLst>
                                      </p:cBhvr>
                                      <p:to>
                                        <p:strVal val="visible"/>
                                      </p:to>
                                    </p:set>
                                  </p:childTnLst>
                                </p:cTn>
                              </p:par>
                              <p:par>
                                <p:cTn id="74" presetID="1" presetClass="entr" presetSubtype="0" fill="hold" nodeType="withEffect">
                                  <p:stCondLst>
                                    <p:cond delay="0"/>
                                  </p:stCondLst>
                                  <p:childTnLst>
                                    <p:set>
                                      <p:cBhvr>
                                        <p:cTn id="75" dur="1" fill="hold">
                                          <p:stCondLst>
                                            <p:cond delay="0"/>
                                          </p:stCondLst>
                                        </p:cTn>
                                        <p:tgtEl>
                                          <p:spTgt spid="61"/>
                                        </p:tgtEl>
                                        <p:attrNameLst>
                                          <p:attrName>style.visibility</p:attrName>
                                        </p:attrNameLst>
                                      </p:cBhvr>
                                      <p:to>
                                        <p:strVal val="visible"/>
                                      </p:to>
                                    </p:set>
                                  </p:childTnLst>
                                </p:cTn>
                              </p:par>
                              <p:par>
                                <p:cTn id="76" presetID="1" presetClass="entr" presetSubtype="0" fill="hold" nodeType="withEffect">
                                  <p:stCondLst>
                                    <p:cond delay="0"/>
                                  </p:stCondLst>
                                  <p:childTnLst>
                                    <p:set>
                                      <p:cBhvr>
                                        <p:cTn id="77" dur="1" fill="hold">
                                          <p:stCondLst>
                                            <p:cond delay="0"/>
                                          </p:stCondLst>
                                        </p:cTn>
                                        <p:tgtEl>
                                          <p:spTgt spid="64"/>
                                        </p:tgtEl>
                                        <p:attrNameLst>
                                          <p:attrName>style.visibility</p:attrName>
                                        </p:attrNameLst>
                                      </p:cBhvr>
                                      <p:to>
                                        <p:strVal val="visible"/>
                                      </p:to>
                                    </p:set>
                                  </p:childTnLst>
                                </p:cTn>
                              </p:par>
                            </p:childTnLst>
                          </p:cTn>
                        </p:par>
                      </p:childTnLst>
                    </p:cTn>
                  </p:par>
                  <p:par>
                    <p:cTn id="78" fill="hold">
                      <p:stCondLst>
                        <p:cond delay="indefinite"/>
                      </p:stCondLst>
                      <p:childTnLst>
                        <p:par>
                          <p:cTn id="79" fill="hold">
                            <p:stCondLst>
                              <p:cond delay="0"/>
                            </p:stCondLst>
                            <p:childTnLst>
                              <p:par>
                                <p:cTn id="80" presetID="1" presetClass="exit" presetSubtype="0" fill="hold" grpId="2" nodeType="clickEffect">
                                  <p:stCondLst>
                                    <p:cond delay="0"/>
                                  </p:stCondLst>
                                  <p:childTnLst>
                                    <p:set>
                                      <p:cBhvr>
                                        <p:cTn id="81" dur="1" fill="hold">
                                          <p:stCondLst>
                                            <p:cond delay="0"/>
                                          </p:stCondLst>
                                        </p:cTn>
                                        <p:tgtEl>
                                          <p:spTgt spid="8"/>
                                        </p:tgtEl>
                                        <p:attrNameLst>
                                          <p:attrName>style.visibility</p:attrName>
                                        </p:attrNameLst>
                                      </p:cBhvr>
                                      <p:to>
                                        <p:strVal val="hidden"/>
                                      </p:to>
                                    </p:set>
                                  </p:childTnLst>
                                </p:cTn>
                              </p:par>
                              <p:par>
                                <p:cTn id="82" presetID="1" presetClass="exit" presetSubtype="0" fill="hold" grpId="3" nodeType="withEffect">
                                  <p:stCondLst>
                                    <p:cond delay="0"/>
                                  </p:stCondLst>
                                  <p:childTnLst>
                                    <p:set>
                                      <p:cBhvr>
                                        <p:cTn id="83" dur="1" fill="hold">
                                          <p:stCondLst>
                                            <p:cond delay="0"/>
                                          </p:stCondLst>
                                        </p:cTn>
                                        <p:tgtEl>
                                          <p:spTgt spid="7"/>
                                        </p:tgtEl>
                                        <p:attrNameLst>
                                          <p:attrName>style.visibility</p:attrName>
                                        </p:attrNameLst>
                                      </p:cBhvr>
                                      <p:to>
                                        <p:strVal val="hidden"/>
                                      </p:to>
                                    </p:set>
                                  </p:childTnLst>
                                </p:cTn>
                              </p:par>
                              <p:par>
                                <p:cTn id="84" presetID="1" presetClass="exit" presetSubtype="0" fill="hold" grpId="2" nodeType="withEffect">
                                  <p:stCondLst>
                                    <p:cond delay="0"/>
                                  </p:stCondLst>
                                  <p:childTnLst>
                                    <p:set>
                                      <p:cBhvr>
                                        <p:cTn id="85" dur="1" fill="hold">
                                          <p:stCondLst>
                                            <p:cond delay="0"/>
                                          </p:stCondLst>
                                        </p:cTn>
                                        <p:tgtEl>
                                          <p:spTgt spid="13"/>
                                        </p:tgtEl>
                                        <p:attrNameLst>
                                          <p:attrName>style.visibility</p:attrName>
                                        </p:attrNameLst>
                                      </p:cBhvr>
                                      <p:to>
                                        <p:strVal val="hidden"/>
                                      </p:to>
                                    </p:set>
                                  </p:childTnLst>
                                </p:cTn>
                              </p:par>
                              <p:par>
                                <p:cTn id="86" presetID="1" presetClass="exit" presetSubtype="0" fill="hold" grpId="2" nodeType="withEffect">
                                  <p:stCondLst>
                                    <p:cond delay="0"/>
                                  </p:stCondLst>
                                  <p:childTnLst>
                                    <p:set>
                                      <p:cBhvr>
                                        <p:cTn id="87" dur="1" fill="hold">
                                          <p:stCondLst>
                                            <p:cond delay="0"/>
                                          </p:stCondLst>
                                        </p:cTn>
                                        <p:tgtEl>
                                          <p:spTgt spid="10"/>
                                        </p:tgtEl>
                                        <p:attrNameLst>
                                          <p:attrName>style.visibility</p:attrName>
                                        </p:attrNameLst>
                                      </p:cBhvr>
                                      <p:to>
                                        <p:strVal val="hidden"/>
                                      </p:to>
                                    </p:set>
                                  </p:childTnLst>
                                </p:cTn>
                              </p:par>
                              <p:par>
                                <p:cTn id="88" presetID="1" presetClass="exit" presetSubtype="0" fill="hold" grpId="2" nodeType="withEffect">
                                  <p:stCondLst>
                                    <p:cond delay="0"/>
                                  </p:stCondLst>
                                  <p:childTnLst>
                                    <p:set>
                                      <p:cBhvr>
                                        <p:cTn id="89" dur="1" fill="hold">
                                          <p:stCondLst>
                                            <p:cond delay="0"/>
                                          </p:stCondLst>
                                        </p:cTn>
                                        <p:tgtEl>
                                          <p:spTgt spid="14"/>
                                        </p:tgtEl>
                                        <p:attrNameLst>
                                          <p:attrName>style.visibility</p:attrName>
                                        </p:attrNameLst>
                                      </p:cBhvr>
                                      <p:to>
                                        <p:strVal val="hidden"/>
                                      </p:to>
                                    </p:set>
                                  </p:childTnLst>
                                </p:cTn>
                              </p:par>
                              <p:par>
                                <p:cTn id="90" presetID="1" presetClass="exit" presetSubtype="0" fill="hold" grpId="2" nodeType="withEffect">
                                  <p:stCondLst>
                                    <p:cond delay="0"/>
                                  </p:stCondLst>
                                  <p:childTnLst>
                                    <p:set>
                                      <p:cBhvr>
                                        <p:cTn id="91" dur="1" fill="hold">
                                          <p:stCondLst>
                                            <p:cond delay="0"/>
                                          </p:stCondLst>
                                        </p:cTn>
                                        <p:tgtEl>
                                          <p:spTgt spid="15"/>
                                        </p:tgtEl>
                                        <p:attrNameLst>
                                          <p:attrName>style.visibility</p:attrName>
                                        </p:attrNameLst>
                                      </p:cBhvr>
                                      <p:to>
                                        <p:strVal val="hidden"/>
                                      </p:to>
                                    </p:set>
                                  </p:childTnLst>
                                </p:cTn>
                              </p:par>
                              <p:par>
                                <p:cTn id="92" presetID="1" presetClass="exit" presetSubtype="0" fill="hold" nodeType="withEffect">
                                  <p:stCondLst>
                                    <p:cond delay="0"/>
                                  </p:stCondLst>
                                  <p:childTnLst>
                                    <p:set>
                                      <p:cBhvr>
                                        <p:cTn id="93" dur="1" fill="hold">
                                          <p:stCondLst>
                                            <p:cond delay="0"/>
                                          </p:stCondLst>
                                        </p:cTn>
                                        <p:tgtEl>
                                          <p:spTgt spid="26"/>
                                        </p:tgtEl>
                                        <p:attrNameLst>
                                          <p:attrName>style.visibility</p:attrName>
                                        </p:attrNameLst>
                                      </p:cBhvr>
                                      <p:to>
                                        <p:strVal val="hidden"/>
                                      </p:to>
                                    </p:set>
                                  </p:childTnLst>
                                </p:cTn>
                              </p:par>
                              <p:par>
                                <p:cTn id="94" presetID="1" presetClass="exit" presetSubtype="0" fill="hold" nodeType="withEffect">
                                  <p:stCondLst>
                                    <p:cond delay="0"/>
                                  </p:stCondLst>
                                  <p:childTnLst>
                                    <p:set>
                                      <p:cBhvr>
                                        <p:cTn id="95" dur="1" fill="hold">
                                          <p:stCondLst>
                                            <p:cond delay="0"/>
                                          </p:stCondLst>
                                        </p:cTn>
                                        <p:tgtEl>
                                          <p:spTgt spid="17"/>
                                        </p:tgtEl>
                                        <p:attrNameLst>
                                          <p:attrName>style.visibility</p:attrName>
                                        </p:attrNameLst>
                                      </p:cBhvr>
                                      <p:to>
                                        <p:strVal val="hidden"/>
                                      </p:to>
                                    </p:set>
                                  </p:childTnLst>
                                </p:cTn>
                              </p:par>
                              <p:par>
                                <p:cTn id="96" presetID="1" presetClass="exit" presetSubtype="0" fill="hold" nodeType="withEffect">
                                  <p:stCondLst>
                                    <p:cond delay="0"/>
                                  </p:stCondLst>
                                  <p:childTnLst>
                                    <p:set>
                                      <p:cBhvr>
                                        <p:cTn id="97" dur="1" fill="hold">
                                          <p:stCondLst>
                                            <p:cond delay="0"/>
                                          </p:stCondLst>
                                        </p:cTn>
                                        <p:tgtEl>
                                          <p:spTgt spid="29"/>
                                        </p:tgtEl>
                                        <p:attrNameLst>
                                          <p:attrName>style.visibility</p:attrName>
                                        </p:attrNameLst>
                                      </p:cBhvr>
                                      <p:to>
                                        <p:strVal val="hidden"/>
                                      </p:to>
                                    </p:set>
                                  </p:childTnLst>
                                </p:cTn>
                              </p:par>
                              <p:par>
                                <p:cTn id="98" presetID="1" presetClass="exit" presetSubtype="0" fill="hold" nodeType="withEffect">
                                  <p:stCondLst>
                                    <p:cond delay="0"/>
                                  </p:stCondLst>
                                  <p:childTnLst>
                                    <p:set>
                                      <p:cBhvr>
                                        <p:cTn id="99" dur="1" fill="hold">
                                          <p:stCondLst>
                                            <p:cond delay="0"/>
                                          </p:stCondLst>
                                        </p:cTn>
                                        <p:tgtEl>
                                          <p:spTgt spid="34"/>
                                        </p:tgtEl>
                                        <p:attrNameLst>
                                          <p:attrName>style.visibility</p:attrName>
                                        </p:attrNameLst>
                                      </p:cBhvr>
                                      <p:to>
                                        <p:strVal val="hidden"/>
                                      </p:to>
                                    </p:set>
                                  </p:childTnLst>
                                </p:cTn>
                              </p:par>
                              <p:par>
                                <p:cTn id="100" presetID="1" presetClass="exit" presetSubtype="0" fill="hold" nodeType="withEffect">
                                  <p:stCondLst>
                                    <p:cond delay="0"/>
                                  </p:stCondLst>
                                  <p:childTnLst>
                                    <p:set>
                                      <p:cBhvr>
                                        <p:cTn id="101" dur="1" fill="hold">
                                          <p:stCondLst>
                                            <p:cond delay="0"/>
                                          </p:stCondLst>
                                        </p:cTn>
                                        <p:tgtEl>
                                          <p:spTgt spid="37"/>
                                        </p:tgtEl>
                                        <p:attrNameLst>
                                          <p:attrName>style.visibility</p:attrName>
                                        </p:attrNameLst>
                                      </p:cBhvr>
                                      <p:to>
                                        <p:strVal val="hidden"/>
                                      </p:to>
                                    </p:set>
                                  </p:childTnLst>
                                </p:cTn>
                              </p:par>
                              <p:par>
                                <p:cTn id="102" presetID="1" presetClass="exit" presetSubtype="0" fill="hold" nodeType="withEffect">
                                  <p:stCondLst>
                                    <p:cond delay="0"/>
                                  </p:stCondLst>
                                  <p:childTnLst>
                                    <p:set>
                                      <p:cBhvr>
                                        <p:cTn id="103" dur="1" fill="hold">
                                          <p:stCondLst>
                                            <p:cond delay="0"/>
                                          </p:stCondLst>
                                        </p:cTn>
                                        <p:tgtEl>
                                          <p:spTgt spid="46"/>
                                        </p:tgtEl>
                                        <p:attrNameLst>
                                          <p:attrName>style.visibility</p:attrName>
                                        </p:attrNameLst>
                                      </p:cBhvr>
                                      <p:to>
                                        <p:strVal val="hidden"/>
                                      </p:to>
                                    </p:set>
                                  </p:childTnLst>
                                </p:cTn>
                              </p:par>
                              <p:par>
                                <p:cTn id="104" presetID="1" presetClass="exit" presetSubtype="0" fill="hold" nodeType="withEffect">
                                  <p:stCondLst>
                                    <p:cond delay="0"/>
                                  </p:stCondLst>
                                  <p:childTnLst>
                                    <p:set>
                                      <p:cBhvr>
                                        <p:cTn id="105" dur="1" fill="hold">
                                          <p:stCondLst>
                                            <p:cond delay="0"/>
                                          </p:stCondLst>
                                        </p:cTn>
                                        <p:tgtEl>
                                          <p:spTgt spid="51"/>
                                        </p:tgtEl>
                                        <p:attrNameLst>
                                          <p:attrName>style.visibility</p:attrName>
                                        </p:attrNameLst>
                                      </p:cBhvr>
                                      <p:to>
                                        <p:strVal val="hidden"/>
                                      </p:to>
                                    </p:set>
                                  </p:childTnLst>
                                </p:cTn>
                              </p:par>
                              <p:par>
                                <p:cTn id="106" presetID="1" presetClass="exit" presetSubtype="0" fill="hold" nodeType="withEffect">
                                  <p:stCondLst>
                                    <p:cond delay="0"/>
                                  </p:stCondLst>
                                  <p:childTnLst>
                                    <p:set>
                                      <p:cBhvr>
                                        <p:cTn id="107" dur="1" fill="hold">
                                          <p:stCondLst>
                                            <p:cond delay="0"/>
                                          </p:stCondLst>
                                        </p:cTn>
                                        <p:tgtEl>
                                          <p:spTgt spid="55"/>
                                        </p:tgtEl>
                                        <p:attrNameLst>
                                          <p:attrName>style.visibility</p:attrName>
                                        </p:attrNameLst>
                                      </p:cBhvr>
                                      <p:to>
                                        <p:strVal val="hidden"/>
                                      </p:to>
                                    </p:set>
                                  </p:childTnLst>
                                </p:cTn>
                              </p:par>
                              <p:par>
                                <p:cTn id="108" presetID="1" presetClass="exit" presetSubtype="0" fill="hold" nodeType="withEffect">
                                  <p:stCondLst>
                                    <p:cond delay="0"/>
                                  </p:stCondLst>
                                  <p:childTnLst>
                                    <p:set>
                                      <p:cBhvr>
                                        <p:cTn id="109" dur="1" fill="hold">
                                          <p:stCondLst>
                                            <p:cond delay="0"/>
                                          </p:stCondLst>
                                        </p:cTn>
                                        <p:tgtEl>
                                          <p:spTgt spid="61"/>
                                        </p:tgtEl>
                                        <p:attrNameLst>
                                          <p:attrName>style.visibility</p:attrName>
                                        </p:attrNameLst>
                                      </p:cBhvr>
                                      <p:to>
                                        <p:strVal val="hidden"/>
                                      </p:to>
                                    </p:set>
                                  </p:childTnLst>
                                </p:cTn>
                              </p:par>
                              <p:par>
                                <p:cTn id="110" presetID="1" presetClass="exit" presetSubtype="0" fill="hold" nodeType="withEffect">
                                  <p:stCondLst>
                                    <p:cond delay="0"/>
                                  </p:stCondLst>
                                  <p:childTnLst>
                                    <p:set>
                                      <p:cBhvr>
                                        <p:cTn id="111" dur="1" fill="hold">
                                          <p:stCondLst>
                                            <p:cond delay="0"/>
                                          </p:stCondLst>
                                        </p:cTn>
                                        <p:tgtEl>
                                          <p:spTgt spid="64"/>
                                        </p:tgtEl>
                                        <p:attrNameLst>
                                          <p:attrName>style.visibility</p:attrName>
                                        </p:attrNameLst>
                                      </p:cBhvr>
                                      <p:to>
                                        <p:strVal val="hidden"/>
                                      </p:to>
                                    </p:set>
                                  </p:childTnLst>
                                </p:cTn>
                              </p:par>
                            </p:childTnLst>
                          </p:cTn>
                        </p:par>
                      </p:childTnLst>
                    </p:cTn>
                  </p:par>
                  <p:par>
                    <p:cTn id="112" fill="hold">
                      <p:stCondLst>
                        <p:cond delay="indefinite"/>
                      </p:stCondLst>
                      <p:childTnLst>
                        <p:par>
                          <p:cTn id="113" fill="hold">
                            <p:stCondLst>
                              <p:cond delay="0"/>
                            </p:stCondLst>
                            <p:childTnLst>
                              <p:par>
                                <p:cTn id="114" presetID="1" presetClass="entr" presetSubtype="0" fill="hold" nodeType="clickEffect">
                                  <p:stCondLst>
                                    <p:cond delay="0"/>
                                  </p:stCondLst>
                                  <p:childTnLst>
                                    <p:set>
                                      <p:cBhvr>
                                        <p:cTn id="115" dur="1" fill="hold">
                                          <p:stCondLst>
                                            <p:cond delay="0"/>
                                          </p:stCondLst>
                                        </p:cTn>
                                        <p:tgtEl>
                                          <p:spTgt spid="22"/>
                                        </p:tgtEl>
                                        <p:attrNameLst>
                                          <p:attrName>style.visibility</p:attrName>
                                        </p:attrNameLst>
                                      </p:cBhvr>
                                      <p:to>
                                        <p:strVal val="visible"/>
                                      </p:to>
                                    </p:set>
                                  </p:childTnLst>
                                </p:cTn>
                              </p:par>
                              <p:par>
                                <p:cTn id="116" presetID="1" presetClass="entr" presetSubtype="0" fill="hold" nodeType="withEffect">
                                  <p:stCondLst>
                                    <p:cond delay="0"/>
                                  </p:stCondLst>
                                  <p:childTnLst>
                                    <p:set>
                                      <p:cBhvr>
                                        <p:cTn id="117" dur="1" fill="hold">
                                          <p:stCondLst>
                                            <p:cond delay="0"/>
                                          </p:stCondLst>
                                        </p:cTn>
                                        <p:tgtEl>
                                          <p:spTgt spid="25"/>
                                        </p:tgtEl>
                                        <p:attrNameLst>
                                          <p:attrName>style.visibility</p:attrName>
                                        </p:attrNameLst>
                                      </p:cBhvr>
                                      <p:to>
                                        <p:strVal val="visible"/>
                                      </p:to>
                                    </p:set>
                                  </p:childTnLst>
                                </p:cTn>
                              </p:par>
                              <p:par>
                                <p:cTn id="118" presetID="1" presetClass="entr" presetSubtype="0" fill="hold" nodeType="withEffect">
                                  <p:stCondLst>
                                    <p:cond delay="0"/>
                                  </p:stCondLst>
                                  <p:childTnLst>
                                    <p:set>
                                      <p:cBhvr>
                                        <p:cTn id="119" dur="1" fill="hold">
                                          <p:stCondLst>
                                            <p:cond delay="0"/>
                                          </p:stCondLst>
                                        </p:cTn>
                                        <p:tgtEl>
                                          <p:spTgt spid="23"/>
                                        </p:tgtEl>
                                        <p:attrNameLst>
                                          <p:attrName>style.visibility</p:attrName>
                                        </p:attrNameLst>
                                      </p:cBhvr>
                                      <p:to>
                                        <p:strVal val="visible"/>
                                      </p:to>
                                    </p:set>
                                  </p:childTnLst>
                                </p:cTn>
                              </p:par>
                              <p:par>
                                <p:cTn id="120" presetID="1" presetClass="entr" presetSubtype="0" fill="hold" nodeType="withEffect">
                                  <p:stCondLst>
                                    <p:cond delay="0"/>
                                  </p:stCondLst>
                                  <p:childTnLst>
                                    <p:set>
                                      <p:cBhvr>
                                        <p:cTn id="121"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6" grpId="0"/>
      <p:bldP spid="6" grpId="1"/>
      <p:bldP spid="7" grpId="0"/>
      <p:bldP spid="7" grpId="1"/>
      <p:bldP spid="7" grpId="3"/>
      <p:bldP spid="8" grpId="0"/>
      <p:bldP spid="8" grpId="1"/>
      <p:bldP spid="8" grpId="2"/>
      <p:bldP spid="9" grpId="0"/>
      <p:bldP spid="9" grpId="1"/>
      <p:bldP spid="10" grpId="0"/>
      <p:bldP spid="10" grpId="1"/>
      <p:bldP spid="10" grpId="2"/>
      <p:bldP spid="11" grpId="0"/>
      <p:bldP spid="11" grpId="1"/>
      <p:bldP spid="11" grpId="2"/>
      <p:bldP spid="12" grpId="0"/>
      <p:bldP spid="12" grpId="1"/>
      <p:bldP spid="13" grpId="0"/>
      <p:bldP spid="13" grpId="1"/>
      <p:bldP spid="13" grpId="2"/>
      <p:bldP spid="14" grpId="0"/>
      <p:bldP spid="14" grpId="1"/>
      <p:bldP spid="14" grpId="2"/>
      <p:bldP spid="15" grpId="0"/>
      <p:bldP spid="15" grpId="1"/>
      <p:bldP spid="15" grpId="2"/>
      <p:bldP spid="16" grpId="0"/>
      <p:bldP spid="16"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Approach: Data </a:t>
            </a:r>
            <a:r>
              <a:rPr lang="en-US" altLang="zh-CN" sz="4000" dirty="0" smtClean="0"/>
              <a:t>Extraction</a:t>
            </a:r>
            <a:endParaRPr lang="zh-CN" altLang="en-US" sz="3600" dirty="0"/>
          </a:p>
        </p:txBody>
      </p:sp>
      <p:sp>
        <p:nvSpPr>
          <p:cNvPr id="3" name="内容占位符 2"/>
          <p:cNvSpPr>
            <a:spLocks noGrp="1"/>
          </p:cNvSpPr>
          <p:nvPr>
            <p:ph idx="1"/>
          </p:nvPr>
        </p:nvSpPr>
        <p:spPr/>
        <p:txBody>
          <a:bodyPr/>
          <a:lstStyle/>
          <a:p>
            <a:r>
              <a:rPr lang="en-US" altLang="zh-CN" sz="2800" dirty="0"/>
              <a:t>Causal Cues: “A cause B” , “A leads to B ”; “If A, then B”, “A, therefore B”</a:t>
            </a:r>
          </a:p>
          <a:p>
            <a:endParaRPr lang="zh-CN" altLang="en-US" dirty="0"/>
          </a:p>
        </p:txBody>
      </p:sp>
      <p:sp>
        <p:nvSpPr>
          <p:cNvPr id="5" name="文本框 4"/>
          <p:cNvSpPr txBox="1"/>
          <p:nvPr/>
        </p:nvSpPr>
        <p:spPr>
          <a:xfrm>
            <a:off x="4630036" y="4062285"/>
            <a:ext cx="2928879" cy="1569660"/>
          </a:xfrm>
          <a:prstGeom prst="rect">
            <a:avLst/>
          </a:prstGeom>
          <a:noFill/>
        </p:spPr>
        <p:txBody>
          <a:bodyPr wrap="none" rtlCol="0">
            <a:spAutoFit/>
          </a:bodyPr>
          <a:lstStyle/>
          <a:p>
            <a:r>
              <a:rPr lang="en-US" altLang="zh-CN" sz="2400" dirty="0" smtClean="0"/>
              <a:t>smoke </a:t>
            </a:r>
            <a:r>
              <a:rPr lang="zh-CN" altLang="en-US" sz="2400" dirty="0" smtClean="0"/>
              <a:t>→</a:t>
            </a:r>
            <a:r>
              <a:rPr lang="en-US" altLang="zh-CN" sz="2400" dirty="0" smtClean="0"/>
              <a:t> cancer</a:t>
            </a:r>
          </a:p>
          <a:p>
            <a:r>
              <a:rPr lang="en-US" altLang="zh-CN" sz="2400" dirty="0" smtClean="0"/>
              <a:t>smoke </a:t>
            </a:r>
            <a:r>
              <a:rPr lang="zh-CN" altLang="en-US" sz="2400" dirty="0" smtClean="0"/>
              <a:t>→</a:t>
            </a:r>
            <a:r>
              <a:rPr lang="en-US" altLang="zh-CN" sz="2400" dirty="0" smtClean="0"/>
              <a:t> world </a:t>
            </a:r>
          </a:p>
          <a:p>
            <a:r>
              <a:rPr lang="en-US" altLang="zh-CN" sz="2400" dirty="0" smtClean="0"/>
              <a:t>preventable </a:t>
            </a:r>
            <a:r>
              <a:rPr lang="zh-CN" altLang="en-US" sz="2400" dirty="0"/>
              <a:t>→</a:t>
            </a:r>
            <a:r>
              <a:rPr lang="en-US" altLang="zh-CN" sz="2400" dirty="0" smtClean="0"/>
              <a:t> cancer</a:t>
            </a:r>
          </a:p>
          <a:p>
            <a:r>
              <a:rPr lang="en-US" altLang="zh-CN" sz="2400" dirty="0"/>
              <a:t>p</a:t>
            </a:r>
            <a:r>
              <a:rPr lang="en-US" altLang="zh-CN" sz="2400" dirty="0" smtClean="0"/>
              <a:t>reventable </a:t>
            </a:r>
            <a:r>
              <a:rPr lang="zh-CN" altLang="en-US" sz="2400" dirty="0" smtClean="0"/>
              <a:t>→</a:t>
            </a:r>
            <a:r>
              <a:rPr lang="en-US" altLang="zh-CN" sz="2400" dirty="0" smtClean="0"/>
              <a:t> world</a:t>
            </a:r>
            <a:endParaRPr lang="zh-CN" altLang="en-US" sz="2400" dirty="0"/>
          </a:p>
        </p:txBody>
      </p:sp>
      <p:sp>
        <p:nvSpPr>
          <p:cNvPr id="6" name="文本框 5"/>
          <p:cNvSpPr txBox="1"/>
          <p:nvPr/>
        </p:nvSpPr>
        <p:spPr>
          <a:xfrm>
            <a:off x="2080696" y="5763405"/>
            <a:ext cx="8640827" cy="461665"/>
          </a:xfrm>
          <a:prstGeom prst="rect">
            <a:avLst/>
          </a:prstGeom>
          <a:noFill/>
        </p:spPr>
        <p:txBody>
          <a:bodyPr wrap="none" rtlCol="0">
            <a:spAutoFit/>
          </a:bodyPr>
          <a:lstStyle/>
          <a:p>
            <a:r>
              <a:rPr lang="en-US" altLang="zh-CN" sz="2400" dirty="0"/>
              <a:t>smoke   cancer  93:2:28:1268:1:33:0:71:171:2:0:81:0:1:2:3:0     </a:t>
            </a:r>
            <a:r>
              <a:rPr lang="en-US" altLang="zh-CN" sz="2400" dirty="0" smtClean="0"/>
              <a:t>1756</a:t>
            </a:r>
            <a:endParaRPr lang="zh-CN" altLang="en-US" sz="2400" dirty="0"/>
          </a:p>
        </p:txBody>
      </p:sp>
      <p:sp>
        <p:nvSpPr>
          <p:cNvPr id="7" name="灯片编号占位符 6"/>
          <p:cNvSpPr>
            <a:spLocks noGrp="1"/>
          </p:cNvSpPr>
          <p:nvPr>
            <p:ph type="sldNum" sz="quarter" idx="12"/>
          </p:nvPr>
        </p:nvSpPr>
        <p:spPr/>
        <p:txBody>
          <a:bodyPr/>
          <a:lstStyle/>
          <a:p>
            <a:fld id="{BD266BE7-899D-4075-917F-DBDE33B6B692}" type="slidenum">
              <a:rPr lang="en-US" altLang="zh-CN" smtClean="0"/>
              <a:t>5</a:t>
            </a:fld>
            <a:endParaRPr lang="en-US" altLang="zh-CN"/>
          </a:p>
        </p:txBody>
      </p:sp>
      <p:sp>
        <p:nvSpPr>
          <p:cNvPr id="9" name="矩形 8"/>
          <p:cNvSpPr/>
          <p:nvPr/>
        </p:nvSpPr>
        <p:spPr>
          <a:xfrm>
            <a:off x="2322220" y="3238327"/>
            <a:ext cx="7818226" cy="46166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en-US" altLang="zh-CN" sz="2400" dirty="0">
                <a:solidFill>
                  <a:schemeClr val="dk1"/>
                </a:solidFill>
              </a:rPr>
              <a:t>Smoking is the most preventable</a:t>
            </a:r>
            <a:r>
              <a:rPr lang="en-US" altLang="zh-CN" sz="2400" dirty="0">
                <a:solidFill>
                  <a:srgbClr val="333333"/>
                </a:solidFill>
              </a:rPr>
              <a:t> </a:t>
            </a:r>
            <a:r>
              <a:rPr lang="en-US" altLang="zh-CN" sz="2400" dirty="0" smtClean="0">
                <a:solidFill>
                  <a:srgbClr val="FF0000"/>
                </a:solidFill>
              </a:rPr>
              <a:t>cause</a:t>
            </a:r>
            <a:r>
              <a:rPr lang="en-US" altLang="zh-CN" sz="2400" dirty="0" smtClean="0">
                <a:solidFill>
                  <a:schemeClr val="dk1"/>
                </a:solidFill>
              </a:rPr>
              <a:t> of cancer in the </a:t>
            </a:r>
            <a:r>
              <a:rPr lang="en-US" altLang="zh-CN" sz="2400" dirty="0"/>
              <a:t>world</a:t>
            </a:r>
            <a:endParaRPr lang="zh-CN" altLang="en-US" sz="2400" dirty="0"/>
          </a:p>
        </p:txBody>
      </p:sp>
    </p:spTree>
    <p:extLst>
      <p:ext uri="{BB962C8B-B14F-4D97-AF65-F5344CB8AC3E}">
        <p14:creationId xmlns:p14="http://schemas.microsoft.com/office/powerpoint/2010/main" val="1029900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80159" y="466343"/>
            <a:ext cx="10307237" cy="1362113"/>
          </a:xfrm>
        </p:spPr>
        <p:txBody>
          <a:bodyPr>
            <a:normAutofit/>
          </a:bodyPr>
          <a:lstStyle/>
          <a:p>
            <a:r>
              <a:rPr lang="en-US" altLang="zh-CN" sz="4000" dirty="0"/>
              <a:t>Approach: Feature </a:t>
            </a:r>
            <a:r>
              <a:rPr lang="en-US" altLang="zh-CN" sz="4000" dirty="0" smtClean="0"/>
              <a:t>Extraction &amp; </a:t>
            </a:r>
            <a:r>
              <a:rPr lang="en-US" altLang="zh-CN" sz="4000" dirty="0"/>
              <a:t>Noise Filtering</a:t>
            </a:r>
            <a:r>
              <a:rPr lang="en-US" altLang="zh-CN" sz="4000" dirty="0" smtClean="0"/>
              <a:t>  </a:t>
            </a:r>
            <a:endParaRPr lang="zh-CN" altLang="en-US" sz="3600" dirty="0"/>
          </a:p>
        </p:txBody>
      </p:sp>
      <p:sp>
        <p:nvSpPr>
          <p:cNvPr id="4" name="灯片编号占位符 3"/>
          <p:cNvSpPr>
            <a:spLocks noGrp="1"/>
          </p:cNvSpPr>
          <p:nvPr>
            <p:ph type="sldNum" sz="quarter" idx="12"/>
          </p:nvPr>
        </p:nvSpPr>
        <p:spPr/>
        <p:txBody>
          <a:bodyPr/>
          <a:lstStyle/>
          <a:p>
            <a:fld id="{BD266BE7-899D-4075-917F-DBDE33B6B692}" type="slidenum">
              <a:rPr lang="en-US" altLang="zh-CN" smtClean="0"/>
              <a:pPr/>
              <a:t>6</a:t>
            </a:fld>
            <a:endParaRPr lang="zh-CN" altLang="en-US" dirty="0"/>
          </a:p>
        </p:txBody>
      </p:sp>
      <p:sp>
        <p:nvSpPr>
          <p:cNvPr id="5" name="文本框 4"/>
          <p:cNvSpPr txBox="1"/>
          <p:nvPr/>
        </p:nvSpPr>
        <p:spPr>
          <a:xfrm>
            <a:off x="1374571" y="1991728"/>
            <a:ext cx="10118411" cy="523220"/>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altLang="zh-CN" sz="2800" dirty="0"/>
              <a:t>smoke   cancer  93:2:28:1268:1:33:0:71:171:2:0:81:0:1:2:3:0     </a:t>
            </a:r>
            <a:r>
              <a:rPr lang="en-US" altLang="zh-CN" sz="2800" dirty="0" smtClean="0"/>
              <a:t>1756</a:t>
            </a:r>
            <a:endParaRPr lang="zh-CN" altLang="en-US" sz="2800" dirty="0"/>
          </a:p>
        </p:txBody>
      </p:sp>
      <p:grpSp>
        <p:nvGrpSpPr>
          <p:cNvPr id="13" name="组合 12"/>
          <p:cNvGrpSpPr/>
          <p:nvPr/>
        </p:nvGrpSpPr>
        <p:grpSpPr>
          <a:xfrm>
            <a:off x="3473607" y="2452595"/>
            <a:ext cx="997837" cy="972491"/>
            <a:chOff x="3357797" y="2501399"/>
            <a:chExt cx="997837" cy="972491"/>
          </a:xfrm>
        </p:grpSpPr>
        <p:sp>
          <p:nvSpPr>
            <p:cNvPr id="6" name="文本框 5"/>
            <p:cNvSpPr txBox="1"/>
            <p:nvPr/>
          </p:nvSpPr>
          <p:spPr>
            <a:xfrm>
              <a:off x="3357797" y="3043003"/>
              <a:ext cx="997837" cy="430887"/>
            </a:xfrm>
            <a:prstGeom prst="rect">
              <a:avLst/>
            </a:prstGeom>
            <a:noFill/>
          </p:spPr>
          <p:txBody>
            <a:bodyPr wrap="none" rtlCol="0">
              <a:spAutoFit/>
            </a:bodyPr>
            <a:lstStyle/>
            <a:p>
              <a:r>
                <a:rPr lang="en-US" altLang="zh-CN" sz="2200" b="1" dirty="0" smtClean="0"/>
                <a:t>lead to</a:t>
              </a:r>
              <a:endParaRPr lang="zh-CN" altLang="en-US" sz="2200" b="1" dirty="0"/>
            </a:p>
          </p:txBody>
        </p:sp>
        <p:cxnSp>
          <p:nvCxnSpPr>
            <p:cNvPr id="8" name="直接箭头连接符 7"/>
            <p:cNvCxnSpPr>
              <a:stCxn id="6" idx="0"/>
            </p:cNvCxnSpPr>
            <p:nvPr/>
          </p:nvCxnSpPr>
          <p:spPr>
            <a:xfrm flipH="1" flipV="1">
              <a:off x="3843109" y="2501399"/>
              <a:ext cx="13607" cy="541604"/>
            </a:xfrm>
            <a:prstGeom prst="straightConnector1">
              <a:avLst/>
            </a:prstGeom>
            <a:ln w="28575">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a:off x="4947077" y="2454342"/>
            <a:ext cx="846642" cy="972491"/>
            <a:chOff x="3357797" y="2501399"/>
            <a:chExt cx="846642" cy="972491"/>
          </a:xfrm>
        </p:grpSpPr>
        <p:sp>
          <p:nvSpPr>
            <p:cNvPr id="15" name="文本框 14"/>
            <p:cNvSpPr txBox="1"/>
            <p:nvPr/>
          </p:nvSpPr>
          <p:spPr>
            <a:xfrm>
              <a:off x="3357797" y="3043003"/>
              <a:ext cx="846642" cy="430887"/>
            </a:xfrm>
            <a:prstGeom prst="rect">
              <a:avLst/>
            </a:prstGeom>
            <a:noFill/>
          </p:spPr>
          <p:txBody>
            <a:bodyPr wrap="none" rtlCol="0">
              <a:spAutoFit/>
            </a:bodyPr>
            <a:lstStyle/>
            <a:p>
              <a:r>
                <a:rPr lang="en-US" altLang="zh-CN" sz="2200" b="1" dirty="0" smtClean="0"/>
                <a:t>cause</a:t>
              </a:r>
              <a:endParaRPr lang="zh-CN" altLang="en-US" sz="2200" b="1" dirty="0"/>
            </a:p>
          </p:txBody>
        </p:sp>
        <p:cxnSp>
          <p:nvCxnSpPr>
            <p:cNvPr id="16" name="直接箭头连接符 15"/>
            <p:cNvCxnSpPr>
              <a:stCxn id="15" idx="0"/>
            </p:cNvCxnSpPr>
            <p:nvPr/>
          </p:nvCxnSpPr>
          <p:spPr>
            <a:xfrm flipH="1" flipV="1">
              <a:off x="3775155" y="2501399"/>
              <a:ext cx="5963" cy="541604"/>
            </a:xfrm>
            <a:prstGeom prst="straightConnector1">
              <a:avLst/>
            </a:prstGeom>
            <a:ln w="28575">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9561837" y="2452595"/>
            <a:ext cx="1013714" cy="1002471"/>
            <a:chOff x="3555389" y="2471419"/>
            <a:chExt cx="742995" cy="1002471"/>
          </a:xfrm>
        </p:grpSpPr>
        <p:sp>
          <p:nvSpPr>
            <p:cNvPr id="20" name="文本框 19"/>
            <p:cNvSpPr txBox="1"/>
            <p:nvPr/>
          </p:nvSpPr>
          <p:spPr>
            <a:xfrm>
              <a:off x="3555389" y="3043003"/>
              <a:ext cx="742995" cy="430887"/>
            </a:xfrm>
            <a:prstGeom prst="rect">
              <a:avLst/>
            </a:prstGeom>
            <a:noFill/>
          </p:spPr>
          <p:txBody>
            <a:bodyPr wrap="square" rtlCol="0">
              <a:spAutoFit/>
            </a:bodyPr>
            <a:lstStyle/>
            <a:p>
              <a:r>
                <a:rPr lang="en-US" altLang="zh-CN" sz="2200" b="1" dirty="0" smtClean="0"/>
                <a:t>hence</a:t>
              </a:r>
              <a:endParaRPr lang="zh-CN" altLang="en-US" sz="2200" b="1" dirty="0"/>
            </a:p>
          </p:txBody>
        </p:sp>
        <p:cxnSp>
          <p:nvCxnSpPr>
            <p:cNvPr id="21" name="直接箭头连接符 20"/>
            <p:cNvCxnSpPr/>
            <p:nvPr/>
          </p:nvCxnSpPr>
          <p:spPr>
            <a:xfrm flipH="1" flipV="1">
              <a:off x="3926886" y="2471419"/>
              <a:ext cx="1" cy="571584"/>
            </a:xfrm>
            <a:prstGeom prst="straightConnector1">
              <a:avLst/>
            </a:prstGeom>
            <a:ln w="28575">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a:off x="6804147" y="2422615"/>
            <a:ext cx="343364" cy="1002471"/>
            <a:chOff x="3361152" y="2422616"/>
            <a:chExt cx="343364" cy="1002471"/>
          </a:xfrm>
        </p:grpSpPr>
        <p:sp>
          <p:nvSpPr>
            <p:cNvPr id="25" name="文本框 14"/>
            <p:cNvSpPr txBox="1"/>
            <p:nvPr/>
          </p:nvSpPr>
          <p:spPr>
            <a:xfrm>
              <a:off x="3361152" y="2994200"/>
              <a:ext cx="343364" cy="430887"/>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200" b="1" dirty="0" smtClean="0"/>
                <a:t>if</a:t>
              </a:r>
              <a:endParaRPr lang="zh-CN" altLang="en-US" sz="2200" b="1" dirty="0"/>
            </a:p>
          </p:txBody>
        </p:sp>
        <p:cxnSp>
          <p:nvCxnSpPr>
            <p:cNvPr id="26" name="直接箭头连接符 25"/>
            <p:cNvCxnSpPr>
              <a:stCxn id="25" idx="0"/>
            </p:cNvCxnSpPr>
            <p:nvPr/>
          </p:nvCxnSpPr>
          <p:spPr>
            <a:xfrm flipH="1" flipV="1">
              <a:off x="3528826" y="2422616"/>
              <a:ext cx="4008" cy="571584"/>
            </a:xfrm>
            <a:prstGeom prst="straightConnector1">
              <a:avLst/>
            </a:prstGeom>
            <a:ln w="28575">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8141681" y="2422615"/>
            <a:ext cx="951351" cy="1002471"/>
            <a:chOff x="3357797" y="2471419"/>
            <a:chExt cx="951351" cy="1002471"/>
          </a:xfrm>
        </p:grpSpPr>
        <p:sp>
          <p:nvSpPr>
            <p:cNvPr id="30" name="文本框 14"/>
            <p:cNvSpPr txBox="1"/>
            <p:nvPr/>
          </p:nvSpPr>
          <p:spPr>
            <a:xfrm>
              <a:off x="3357797" y="3043003"/>
              <a:ext cx="951351" cy="430887"/>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200" b="1" dirty="0" smtClean="0"/>
                <a:t>due to</a:t>
              </a:r>
              <a:endParaRPr lang="zh-CN" altLang="en-US" sz="2200" b="1" dirty="0"/>
            </a:p>
          </p:txBody>
        </p:sp>
        <p:cxnSp>
          <p:nvCxnSpPr>
            <p:cNvPr id="31" name="直接箭头连接符 30"/>
            <p:cNvCxnSpPr>
              <a:stCxn id="30" idx="0"/>
            </p:cNvCxnSpPr>
            <p:nvPr/>
          </p:nvCxnSpPr>
          <p:spPr>
            <a:xfrm flipH="1" flipV="1">
              <a:off x="3833472" y="2471419"/>
              <a:ext cx="1" cy="571584"/>
            </a:xfrm>
            <a:prstGeom prst="straightConnector1">
              <a:avLst/>
            </a:prstGeom>
            <a:ln w="28575">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91657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80160" y="466343"/>
            <a:ext cx="10212822" cy="1362113"/>
          </a:xfrm>
        </p:spPr>
        <p:txBody>
          <a:bodyPr>
            <a:normAutofit/>
          </a:bodyPr>
          <a:lstStyle/>
          <a:p>
            <a:r>
              <a:rPr lang="en-US" altLang="zh-CN" sz="4000" dirty="0"/>
              <a:t>Approach: </a:t>
            </a:r>
            <a:r>
              <a:rPr lang="en-US" altLang="zh-CN" sz="4000" dirty="0" smtClean="0"/>
              <a:t>Feature </a:t>
            </a:r>
            <a:r>
              <a:rPr lang="en-US" altLang="zh-CN" sz="4000" dirty="0"/>
              <a:t>Extraction &amp; Noise Filtering </a:t>
            </a:r>
            <a:endParaRPr lang="zh-CN" altLang="en-US" sz="3600" dirty="0"/>
          </a:p>
        </p:txBody>
      </p:sp>
      <p:sp>
        <p:nvSpPr>
          <p:cNvPr id="3" name="内容占位符 2"/>
          <p:cNvSpPr>
            <a:spLocks noGrp="1"/>
          </p:cNvSpPr>
          <p:nvPr>
            <p:ph idx="1"/>
          </p:nvPr>
        </p:nvSpPr>
        <p:spPr>
          <a:xfrm>
            <a:off x="1280160" y="2662693"/>
            <a:ext cx="9628632" cy="3986213"/>
          </a:xfrm>
        </p:spPr>
        <p:txBody>
          <a:bodyPr>
            <a:normAutofit/>
          </a:bodyPr>
          <a:lstStyle/>
          <a:p>
            <a:r>
              <a:rPr lang="en-US" altLang="zh-CN" sz="2800" dirty="0" smtClean="0"/>
              <a:t>Total Frequency </a:t>
            </a:r>
            <a:r>
              <a:rPr lang="en-US" altLang="zh-CN" sz="2800" dirty="0" smtClean="0">
                <a:solidFill>
                  <a:schemeClr val="accent2">
                    <a:lumMod val="75000"/>
                  </a:schemeClr>
                </a:solidFill>
              </a:rPr>
              <a:t>(1756)</a:t>
            </a:r>
          </a:p>
          <a:p>
            <a:r>
              <a:rPr lang="en-US" altLang="zh-CN" sz="2800" dirty="0"/>
              <a:t>Standard Deviation </a:t>
            </a:r>
            <a:r>
              <a:rPr lang="en-US" altLang="zh-CN" sz="2800" dirty="0">
                <a:solidFill>
                  <a:schemeClr val="accent2">
                    <a:lumMod val="75000"/>
                  </a:schemeClr>
                </a:solidFill>
              </a:rPr>
              <a:t>(294.8)</a:t>
            </a:r>
          </a:p>
          <a:p>
            <a:r>
              <a:rPr lang="en-US" altLang="zh-CN" sz="2800" dirty="0" smtClean="0"/>
              <a:t>HIT </a:t>
            </a:r>
            <a:r>
              <a:rPr lang="en-US" altLang="zh-CN" sz="2800" dirty="0">
                <a:solidFill>
                  <a:schemeClr val="accent2">
                    <a:lumMod val="75000"/>
                  </a:schemeClr>
                </a:solidFill>
              </a:rPr>
              <a:t>(13)</a:t>
            </a:r>
          </a:p>
          <a:p>
            <a:r>
              <a:rPr lang="en-US" altLang="zh-CN" sz="2800" dirty="0"/>
              <a:t>Average Cause </a:t>
            </a:r>
            <a:r>
              <a:rPr lang="en-US" altLang="zh-CN" sz="2800" dirty="0" smtClean="0"/>
              <a:t>and </a:t>
            </a:r>
            <a:r>
              <a:rPr lang="en-US" altLang="zh-CN" sz="2800" dirty="0"/>
              <a:t>Effect Frequency</a:t>
            </a:r>
            <a:r>
              <a:rPr lang="en-US" altLang="zh-CN" sz="2800" dirty="0">
                <a:solidFill>
                  <a:schemeClr val="accent2">
                    <a:lumMod val="75000"/>
                  </a:schemeClr>
                </a:solidFill>
              </a:rPr>
              <a:t> (64.1|230.8)</a:t>
            </a:r>
          </a:p>
          <a:p>
            <a:r>
              <a:rPr lang="en-US" altLang="zh-CN" sz="2800" dirty="0"/>
              <a:t>Entropy </a:t>
            </a:r>
            <a:r>
              <a:rPr lang="en-US" altLang="zh-CN" sz="2800" dirty="0">
                <a:solidFill>
                  <a:schemeClr val="accent2">
                    <a:lumMod val="75000"/>
                  </a:schemeClr>
                </a:solidFill>
              </a:rPr>
              <a:t>(8.8|8.9)</a:t>
            </a:r>
          </a:p>
          <a:p>
            <a:r>
              <a:rPr lang="en-US" altLang="zh-CN" sz="2800" dirty="0"/>
              <a:t>IDF </a:t>
            </a:r>
            <a:r>
              <a:rPr lang="en-US" altLang="zh-CN" sz="2800" dirty="0">
                <a:solidFill>
                  <a:schemeClr val="accent2">
                    <a:lumMod val="75000"/>
                  </a:schemeClr>
                </a:solidFill>
              </a:rPr>
              <a:t>(0.65|4.0</a:t>
            </a:r>
            <a:r>
              <a:rPr lang="en-US" altLang="zh-CN" sz="2800" dirty="0" smtClean="0">
                <a:solidFill>
                  <a:schemeClr val="accent2">
                    <a:lumMod val="75000"/>
                  </a:schemeClr>
                </a:solidFill>
              </a:rPr>
              <a:t>)</a:t>
            </a:r>
            <a:endParaRPr lang="en-US" altLang="zh-CN" sz="2800" dirty="0">
              <a:solidFill>
                <a:schemeClr val="accent2">
                  <a:lumMod val="75000"/>
                </a:schemeClr>
              </a:solidFill>
            </a:endParaRPr>
          </a:p>
        </p:txBody>
      </p:sp>
      <p:sp>
        <p:nvSpPr>
          <p:cNvPr id="5" name="灯片编号占位符 4"/>
          <p:cNvSpPr>
            <a:spLocks noGrp="1"/>
          </p:cNvSpPr>
          <p:nvPr>
            <p:ph type="sldNum" sz="quarter" idx="12"/>
          </p:nvPr>
        </p:nvSpPr>
        <p:spPr/>
        <p:txBody>
          <a:bodyPr/>
          <a:lstStyle/>
          <a:p>
            <a:fld id="{BD266BE7-899D-4075-917F-DBDE33B6B692}" type="slidenum">
              <a:rPr lang="en-US" altLang="zh-CN" smtClean="0"/>
              <a:t>7</a:t>
            </a:fld>
            <a:endParaRPr lang="en-US" altLang="zh-CN"/>
          </a:p>
        </p:txBody>
      </p:sp>
      <p:sp>
        <p:nvSpPr>
          <p:cNvPr id="6" name="右大括号 5"/>
          <p:cNvSpPr/>
          <p:nvPr/>
        </p:nvSpPr>
        <p:spPr>
          <a:xfrm>
            <a:off x="8840719" y="4825922"/>
            <a:ext cx="343891" cy="1360832"/>
          </a:xfrm>
          <a:prstGeom prst="rightBrace">
            <a:avLst/>
          </a:pr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zh-CN" altLang="en-US"/>
          </a:p>
        </p:txBody>
      </p:sp>
      <p:sp>
        <p:nvSpPr>
          <p:cNvPr id="7" name="右大括号 6"/>
          <p:cNvSpPr/>
          <p:nvPr/>
        </p:nvSpPr>
        <p:spPr>
          <a:xfrm>
            <a:off x="8910796" y="3442471"/>
            <a:ext cx="273814" cy="910610"/>
          </a:xfrm>
          <a:prstGeom prst="rightBrace">
            <a:avLst/>
          </a:pr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zh-CN" altLang="en-US" dirty="0">
              <a:solidFill>
                <a:schemeClr val="accent2">
                  <a:lumMod val="50000"/>
                </a:schemeClr>
              </a:solidFill>
            </a:endParaRPr>
          </a:p>
        </p:txBody>
      </p:sp>
      <p:sp>
        <p:nvSpPr>
          <p:cNvPr id="8" name="文本框 7"/>
          <p:cNvSpPr txBox="1"/>
          <p:nvPr/>
        </p:nvSpPr>
        <p:spPr>
          <a:xfrm>
            <a:off x="9312521" y="3646855"/>
            <a:ext cx="2582758" cy="523220"/>
          </a:xfrm>
          <a:prstGeom prst="rect">
            <a:avLst/>
          </a:prstGeom>
          <a:noFill/>
        </p:spPr>
        <p:txBody>
          <a:bodyPr wrap="none" rtlCol="0">
            <a:spAutoFit/>
          </a:bodyPr>
          <a:lstStyle/>
          <a:p>
            <a:r>
              <a:rPr lang="en-US" altLang="zh-CN" sz="2800" dirty="0">
                <a:solidFill>
                  <a:schemeClr val="accent2">
                    <a:lumMod val="75000"/>
                  </a:schemeClr>
                </a:solidFill>
              </a:rPr>
              <a:t>Evaluate the cue</a:t>
            </a:r>
            <a:endParaRPr lang="zh-CN" altLang="en-US" sz="2800" dirty="0">
              <a:solidFill>
                <a:schemeClr val="accent2">
                  <a:lumMod val="75000"/>
                </a:schemeClr>
              </a:solidFill>
            </a:endParaRPr>
          </a:p>
        </p:txBody>
      </p:sp>
      <p:sp>
        <p:nvSpPr>
          <p:cNvPr id="9" name="文本框 8"/>
          <p:cNvSpPr txBox="1"/>
          <p:nvPr/>
        </p:nvSpPr>
        <p:spPr>
          <a:xfrm>
            <a:off x="9312521" y="5244728"/>
            <a:ext cx="2956002" cy="523220"/>
          </a:xfrm>
          <a:prstGeom prst="rect">
            <a:avLst/>
          </a:prstGeom>
          <a:noFill/>
        </p:spPr>
        <p:txBody>
          <a:bodyPr wrap="none" rtlCol="0">
            <a:spAutoFit/>
          </a:bodyPr>
          <a:lstStyle/>
          <a:p>
            <a:r>
              <a:rPr lang="en-US" altLang="zh-CN" sz="2800" dirty="0">
                <a:solidFill>
                  <a:schemeClr val="accent2">
                    <a:lumMod val="75000"/>
                  </a:schemeClr>
                </a:solidFill>
              </a:rPr>
              <a:t>Evaluate</a:t>
            </a:r>
            <a:r>
              <a:rPr lang="en-US" altLang="zh-CN" sz="2800" dirty="0" smtClean="0">
                <a:solidFill>
                  <a:schemeClr val="accent1">
                    <a:lumMod val="75000"/>
                  </a:schemeClr>
                </a:solidFill>
              </a:rPr>
              <a:t> </a:t>
            </a:r>
            <a:r>
              <a:rPr lang="en-US" altLang="zh-CN" sz="2800" dirty="0">
                <a:solidFill>
                  <a:schemeClr val="accent2">
                    <a:lumMod val="75000"/>
                  </a:schemeClr>
                </a:solidFill>
              </a:rPr>
              <a:t>the words</a:t>
            </a:r>
            <a:endParaRPr lang="zh-CN" altLang="en-US" sz="2800" dirty="0">
              <a:solidFill>
                <a:schemeClr val="accent2">
                  <a:lumMod val="75000"/>
                </a:schemeClr>
              </a:solidFill>
            </a:endParaRPr>
          </a:p>
        </p:txBody>
      </p:sp>
      <p:sp>
        <p:nvSpPr>
          <p:cNvPr id="10" name="文本框 9"/>
          <p:cNvSpPr txBox="1"/>
          <p:nvPr/>
        </p:nvSpPr>
        <p:spPr>
          <a:xfrm>
            <a:off x="9288476" y="2678220"/>
            <a:ext cx="2630848" cy="523220"/>
          </a:xfrm>
          <a:prstGeom prst="rect">
            <a:avLst/>
          </a:prstGeom>
          <a:noFill/>
        </p:spPr>
        <p:txBody>
          <a:bodyPr wrap="none" rtlCol="0">
            <a:spAutoFit/>
          </a:bodyPr>
          <a:lstStyle/>
          <a:p>
            <a:r>
              <a:rPr lang="en-US" altLang="zh-CN" sz="2800" dirty="0">
                <a:solidFill>
                  <a:schemeClr val="accent2">
                    <a:lumMod val="75000"/>
                  </a:schemeClr>
                </a:solidFill>
              </a:rPr>
              <a:t>Evaluate the pair</a:t>
            </a:r>
            <a:endParaRPr lang="zh-CN" altLang="en-US" sz="2800" dirty="0">
              <a:solidFill>
                <a:schemeClr val="accent2">
                  <a:lumMod val="75000"/>
                </a:schemeClr>
              </a:solidFill>
            </a:endParaRPr>
          </a:p>
        </p:txBody>
      </p:sp>
      <p:sp>
        <p:nvSpPr>
          <p:cNvPr id="13" name="文本框 12"/>
          <p:cNvSpPr txBox="1"/>
          <p:nvPr/>
        </p:nvSpPr>
        <p:spPr>
          <a:xfrm>
            <a:off x="1374571" y="1991728"/>
            <a:ext cx="10118411" cy="523220"/>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altLang="zh-CN" sz="2800" dirty="0"/>
              <a:t>smoke   cancer  93:2:28:1268:1:33:0:71:171:2:0:81:0:1:2:3:0     </a:t>
            </a:r>
            <a:r>
              <a:rPr lang="en-US" altLang="zh-CN" sz="2800" dirty="0" smtClean="0"/>
              <a:t>1756</a:t>
            </a:r>
            <a:endParaRPr lang="zh-CN" altLang="en-US" sz="2800" dirty="0"/>
          </a:p>
        </p:txBody>
      </p:sp>
    </p:spTree>
    <p:extLst>
      <p:ext uri="{BB962C8B-B14F-4D97-AF65-F5344CB8AC3E}">
        <p14:creationId xmlns:p14="http://schemas.microsoft.com/office/powerpoint/2010/main" val="1243902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anim calcmode="lin" valueType="num">
                                      <p:cBhvr>
                                        <p:cTn id="15" dur="500" fill="hold"/>
                                        <p:tgtEl>
                                          <p:spTgt spid="7"/>
                                        </p:tgtEl>
                                        <p:attrNameLst>
                                          <p:attrName>ppt_x</p:attrName>
                                        </p:attrNameLst>
                                      </p:cBhvr>
                                      <p:tavLst>
                                        <p:tav tm="0">
                                          <p:val>
                                            <p:strVal val="#ppt_x"/>
                                          </p:val>
                                        </p:tav>
                                        <p:tav tm="100000">
                                          <p:val>
                                            <p:strVal val="#ppt_x"/>
                                          </p:val>
                                        </p:tav>
                                      </p:tavLst>
                                    </p:anim>
                                    <p:anim calcmode="lin" valueType="num">
                                      <p:cBhvr>
                                        <p:cTn id="16" dur="500" fill="hold"/>
                                        <p:tgtEl>
                                          <p:spTgt spid="7"/>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anim calcmode="lin" valueType="num">
                                      <p:cBhvr>
                                        <p:cTn id="20" dur="500" fill="hold"/>
                                        <p:tgtEl>
                                          <p:spTgt spid="8"/>
                                        </p:tgtEl>
                                        <p:attrNameLst>
                                          <p:attrName>ppt_x</p:attrName>
                                        </p:attrNameLst>
                                      </p:cBhvr>
                                      <p:tavLst>
                                        <p:tav tm="0">
                                          <p:val>
                                            <p:strVal val="#ppt_x"/>
                                          </p:val>
                                        </p:tav>
                                        <p:tav tm="100000">
                                          <p:val>
                                            <p:strVal val="#ppt_x"/>
                                          </p:val>
                                        </p:tav>
                                      </p:tavLst>
                                    </p:anim>
                                    <p:anim calcmode="lin" valueType="num">
                                      <p:cBhvr>
                                        <p:cTn id="21"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anim calcmode="lin" valueType="num">
                                      <p:cBhvr>
                                        <p:cTn id="27" dur="500" fill="hold"/>
                                        <p:tgtEl>
                                          <p:spTgt spid="6"/>
                                        </p:tgtEl>
                                        <p:attrNameLst>
                                          <p:attrName>ppt_x</p:attrName>
                                        </p:attrNameLst>
                                      </p:cBhvr>
                                      <p:tavLst>
                                        <p:tav tm="0">
                                          <p:val>
                                            <p:strVal val="#ppt_x"/>
                                          </p:val>
                                        </p:tav>
                                        <p:tav tm="100000">
                                          <p:val>
                                            <p:strVal val="#ppt_x"/>
                                          </p:val>
                                        </p:tav>
                                      </p:tavLst>
                                    </p:anim>
                                    <p:anim calcmode="lin" valueType="num">
                                      <p:cBhvr>
                                        <p:cTn id="28" dur="500" fill="hold"/>
                                        <p:tgtEl>
                                          <p:spTgt spid="6"/>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anim calcmode="lin" valueType="num">
                                      <p:cBhvr>
                                        <p:cTn id="32" dur="500" fill="hold"/>
                                        <p:tgtEl>
                                          <p:spTgt spid="9"/>
                                        </p:tgtEl>
                                        <p:attrNameLst>
                                          <p:attrName>ppt_x</p:attrName>
                                        </p:attrNameLst>
                                      </p:cBhvr>
                                      <p:tavLst>
                                        <p:tav tm="0">
                                          <p:val>
                                            <p:strVal val="#ppt_x"/>
                                          </p:val>
                                        </p:tav>
                                        <p:tav tm="100000">
                                          <p:val>
                                            <p:strVal val="#ppt_x"/>
                                          </p:val>
                                        </p:tav>
                                      </p:tavLst>
                                    </p:anim>
                                    <p:anim calcmode="lin" valueType="num">
                                      <p:cBhvr>
                                        <p:cTn id="33"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80160" y="466343"/>
            <a:ext cx="10442148" cy="1362113"/>
          </a:xfrm>
        </p:spPr>
        <p:txBody>
          <a:bodyPr>
            <a:normAutofit/>
          </a:bodyPr>
          <a:lstStyle/>
          <a:p>
            <a:r>
              <a:rPr lang="en-US" altLang="zh-CN" sz="4000" dirty="0"/>
              <a:t>Approach: Feature Extraction </a:t>
            </a:r>
            <a:r>
              <a:rPr lang="en-US" altLang="zh-CN" sz="4000" dirty="0" smtClean="0"/>
              <a:t>&amp; Noise </a:t>
            </a:r>
            <a:r>
              <a:rPr lang="en-US" altLang="zh-CN" sz="4000" dirty="0"/>
              <a:t>Filtering</a:t>
            </a:r>
            <a:endParaRPr lang="zh-CN" altLang="en-US" sz="4000" dirty="0"/>
          </a:p>
        </p:txBody>
      </p:sp>
      <mc:AlternateContent xmlns:mc="http://schemas.openxmlformats.org/markup-compatibility/2006">
        <mc:Choice xmlns:a14="http://schemas.microsoft.com/office/drawing/2010/main" Requires="a14">
          <p:sp>
            <p:nvSpPr>
              <p:cNvPr id="3" name="内容占位符 2"/>
              <p:cNvSpPr>
                <a:spLocks noGrp="1"/>
              </p:cNvSpPr>
              <p:nvPr>
                <p:ph idx="1"/>
              </p:nvPr>
            </p:nvSpPr>
            <p:spPr>
              <a:xfrm>
                <a:off x="1280160" y="2099296"/>
                <a:ext cx="10607040" cy="3986213"/>
              </a:xfrm>
            </p:spPr>
            <p:txBody>
              <a:bodyPr>
                <a:normAutofit/>
              </a:bodyPr>
              <a:lstStyle/>
              <a:p>
                <a:r>
                  <a:rPr lang="en-US" altLang="zh-CN" sz="2800" dirty="0" smtClean="0"/>
                  <a:t>Naïve Method:</a:t>
                </a:r>
              </a:p>
              <a:p>
                <a:pPr lvl="1"/>
                <a:endParaRPr lang="en-US" altLang="zh-CN" dirty="0" smtClean="0"/>
              </a:p>
              <a:p>
                <a:pPr marL="0" indent="0">
                  <a:buNone/>
                </a:pPr>
                <a14:m>
                  <m:oMathPara xmlns:m="http://schemas.openxmlformats.org/officeDocument/2006/math">
                    <m:oMathParaPr>
                      <m:jc m:val="center"/>
                    </m:oMathParaPr>
                    <m:oMath xmlns:m="http://schemas.openxmlformats.org/officeDocument/2006/math">
                      <m:r>
                        <a:rPr lang="en-US" altLang="zh-CN" sz="2000" b="0" i="1" smtClean="0">
                          <a:latin typeface="Cambria Math" panose="02040503050406030204" pitchFamily="18" charset="0"/>
                        </a:rPr>
                        <m:t>𝐶𝑆</m:t>
                      </m:r>
                      <m:d>
                        <m:dPr>
                          <m:ctrlPr>
                            <a:rPr lang="en-US" altLang="zh-CN" sz="2000" b="0" i="1" smtClean="0">
                              <a:latin typeface="Cambria Math" panose="02040503050406030204" pitchFamily="18" charset="0"/>
                            </a:rPr>
                          </m:ctrlPr>
                        </m:dPr>
                        <m:e>
                          <m:r>
                            <a:rPr lang="en-US" altLang="zh-CN" sz="2000" b="0" i="1" smtClean="0">
                              <a:latin typeface="Cambria Math" panose="02040503050406030204" pitchFamily="18" charset="0"/>
                            </a:rPr>
                            <m:t>𝑢</m:t>
                          </m:r>
                          <m:r>
                            <a:rPr lang="en-US" altLang="zh-CN" sz="2000" b="0" i="1" smtClean="0">
                              <a:latin typeface="Cambria Math" panose="02040503050406030204" pitchFamily="18" charset="0"/>
                            </a:rPr>
                            <m:t>, </m:t>
                          </m:r>
                          <m:r>
                            <a:rPr lang="en-US" altLang="zh-CN" sz="2000" b="0" i="1" smtClean="0">
                              <a:latin typeface="Cambria Math" panose="02040503050406030204" pitchFamily="18" charset="0"/>
                            </a:rPr>
                            <m:t>𝑣</m:t>
                          </m:r>
                        </m:e>
                      </m:d>
                      <m:r>
                        <a:rPr lang="en-US" altLang="zh-CN" sz="2000" b="0" i="1" smtClean="0">
                          <a:latin typeface="Cambria Math" panose="02040503050406030204" pitchFamily="18" charset="0"/>
                          <a:ea typeface="Cambria Math" panose="02040503050406030204" pitchFamily="18" charset="0"/>
                        </a:rPr>
                        <m:t>∝</m:t>
                      </m:r>
                      <m:f>
                        <m:fPr>
                          <m:ctrlPr>
                            <a:rPr lang="en-US" altLang="zh-CN" sz="2000" i="1" smtClean="0">
                              <a:latin typeface="Cambria Math" panose="02040503050406030204" pitchFamily="18" charset="0"/>
                            </a:rPr>
                          </m:ctrlPr>
                        </m:fPr>
                        <m:num>
                          <m:r>
                            <a:rPr lang="en-US" altLang="zh-CN" sz="2000" i="1">
                              <a:latin typeface="Cambria Math" panose="02040503050406030204" pitchFamily="18" charset="0"/>
                            </a:rPr>
                            <m:t>𝑡𝑜𝑡𝑎</m:t>
                          </m:r>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𝑙</m:t>
                              </m:r>
                            </m:e>
                            <m:sub>
                              <m:r>
                                <a:rPr lang="en-US" altLang="zh-CN" sz="2000" i="1">
                                  <a:latin typeface="Cambria Math" panose="02040503050406030204" pitchFamily="18" charset="0"/>
                                </a:rPr>
                                <m:t>𝑓𝑟𝑒𝑞</m:t>
                              </m:r>
                            </m:sub>
                          </m:sSub>
                          <m:r>
                            <a:rPr lang="en-US" altLang="zh-CN" sz="2000" i="1">
                              <a:latin typeface="Cambria Math" panose="02040503050406030204" pitchFamily="18" charset="0"/>
                            </a:rPr>
                            <m:t> ∗ </m:t>
                          </m:r>
                          <m:r>
                            <a:rPr lang="en-US" altLang="zh-CN" sz="2000" i="1">
                              <a:latin typeface="Cambria Math" panose="02040503050406030204" pitchFamily="18" charset="0"/>
                            </a:rPr>
                            <m:t>𝐻𝐼𝑇</m:t>
                          </m:r>
                          <m:r>
                            <a:rPr lang="en-US" altLang="zh-CN" sz="2000" i="1">
                              <a:latin typeface="Cambria Math" panose="02040503050406030204" pitchFamily="18" charset="0"/>
                            </a:rPr>
                            <m:t> ∗ </m:t>
                          </m:r>
                          <m:r>
                            <a:rPr lang="en-US" altLang="zh-CN" sz="2000" i="1">
                              <a:latin typeface="Cambria Math" panose="02040503050406030204" pitchFamily="18" charset="0"/>
                            </a:rPr>
                            <m:t>𝑖𝑑</m:t>
                          </m:r>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𝑓</m:t>
                              </m:r>
                            </m:e>
                            <m:sub>
                              <m:r>
                                <a:rPr lang="en-US" altLang="zh-CN" sz="2000" i="1">
                                  <a:latin typeface="Cambria Math" panose="02040503050406030204" pitchFamily="18" charset="0"/>
                                </a:rPr>
                                <m:t>𝑢</m:t>
                              </m:r>
                            </m:sub>
                          </m:sSub>
                          <m:r>
                            <a:rPr lang="en-US" altLang="zh-CN" sz="2000" i="1">
                              <a:latin typeface="Cambria Math" panose="02040503050406030204" pitchFamily="18" charset="0"/>
                            </a:rPr>
                            <m:t> ∗ </m:t>
                          </m:r>
                          <m:r>
                            <a:rPr lang="en-US" altLang="zh-CN" sz="2000" i="1">
                              <a:latin typeface="Cambria Math" panose="02040503050406030204" pitchFamily="18" charset="0"/>
                            </a:rPr>
                            <m:t>𝑖𝑑</m:t>
                          </m:r>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𝑓</m:t>
                              </m:r>
                            </m:e>
                            <m:sub>
                              <m:r>
                                <a:rPr lang="en-US" altLang="zh-CN" sz="2000" i="1">
                                  <a:latin typeface="Cambria Math" panose="02040503050406030204" pitchFamily="18" charset="0"/>
                                </a:rPr>
                                <m:t>𝑣</m:t>
                              </m:r>
                            </m:sub>
                          </m:sSub>
                          <m:r>
                            <a:rPr lang="en-US" altLang="zh-CN" sz="2000" i="1">
                              <a:latin typeface="Cambria Math" panose="02040503050406030204" pitchFamily="18" charset="0"/>
                            </a:rPr>
                            <m:t>∗ </m:t>
                          </m:r>
                          <m:r>
                            <a:rPr lang="en-US" altLang="zh-CN" sz="2000" i="1">
                              <a:latin typeface="Cambria Math" panose="02040503050406030204" pitchFamily="18" charset="0"/>
                            </a:rPr>
                            <m:t>𝐴𝑣𝑔𝐶𝑎𝑢𝑠𝑒𝐹𝑟𝑒</m:t>
                          </m:r>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𝑞</m:t>
                              </m:r>
                            </m:e>
                            <m:sub>
                              <m:r>
                                <a:rPr lang="en-US" altLang="zh-CN" sz="2000" i="1">
                                  <a:latin typeface="Cambria Math" panose="02040503050406030204" pitchFamily="18" charset="0"/>
                                </a:rPr>
                                <m:t>𝑢</m:t>
                              </m:r>
                            </m:sub>
                          </m:sSub>
                          <m:r>
                            <a:rPr lang="en-US" altLang="zh-CN" sz="2000" i="1">
                              <a:latin typeface="Cambria Math" panose="02040503050406030204" pitchFamily="18" charset="0"/>
                            </a:rPr>
                            <m:t> ∗ </m:t>
                          </m:r>
                          <m:r>
                            <a:rPr lang="en-US" altLang="zh-CN" sz="2000" i="1">
                              <a:latin typeface="Cambria Math" panose="02040503050406030204" pitchFamily="18" charset="0"/>
                            </a:rPr>
                            <m:t>𝐴𝑣𝑔𝐸𝑓𝑓𝑒𝑐𝑡𝐹𝑟𝑒</m:t>
                          </m:r>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𝑞</m:t>
                              </m:r>
                            </m:e>
                            <m:sub>
                              <m:r>
                                <a:rPr lang="en-US" altLang="zh-CN" sz="2000" i="1">
                                  <a:latin typeface="Cambria Math" panose="02040503050406030204" pitchFamily="18" charset="0"/>
                                </a:rPr>
                                <m:t>𝑣</m:t>
                              </m:r>
                            </m:sub>
                          </m:sSub>
                        </m:num>
                        <m:den>
                          <m:r>
                            <a:rPr lang="en-US" altLang="zh-CN" sz="2000" i="1">
                              <a:latin typeface="Cambria Math" panose="02040503050406030204" pitchFamily="18" charset="0"/>
                            </a:rPr>
                            <m:t>𝑠𝑡</m:t>
                          </m:r>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𝑑</m:t>
                              </m:r>
                            </m:e>
                            <m:sub>
                              <m:r>
                                <a:rPr lang="en-US" altLang="zh-CN" sz="2000" i="1">
                                  <a:latin typeface="Cambria Math" panose="02040503050406030204" pitchFamily="18" charset="0"/>
                                </a:rPr>
                                <m:t>𝑑𝑒𝑣</m:t>
                              </m:r>
                            </m:sub>
                          </m:sSub>
                          <m:r>
                            <a:rPr lang="en-US" altLang="zh-CN" sz="2000" b="0" i="1" smtClean="0">
                              <a:latin typeface="Cambria Math" panose="02040503050406030204" pitchFamily="18" charset="0"/>
                            </a:rPr>
                            <m:t> </m:t>
                          </m:r>
                          <m:r>
                            <a:rPr lang="en-US" altLang="zh-CN" sz="2000" i="1">
                              <a:latin typeface="Cambria Math" panose="02040503050406030204" pitchFamily="18" charset="0"/>
                            </a:rPr>
                            <m:t>∗</m:t>
                          </m:r>
                          <m:r>
                            <a:rPr lang="en-US" altLang="zh-CN" sz="2000" b="0" i="1" smtClean="0">
                              <a:latin typeface="Cambria Math" panose="02040503050406030204" pitchFamily="18" charset="0"/>
                            </a:rPr>
                            <m:t> </m:t>
                          </m:r>
                          <m:r>
                            <a:rPr lang="en-US" altLang="zh-CN" sz="2000" i="1">
                              <a:latin typeface="Cambria Math" panose="02040503050406030204" pitchFamily="18" charset="0"/>
                            </a:rPr>
                            <m:t>𝐶𝑎𝑢𝑠𝑒𝐸𝑛𝑡𝑟𝑜𝑝</m:t>
                          </m:r>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𝑦</m:t>
                              </m:r>
                            </m:e>
                            <m:sub>
                              <m:r>
                                <a:rPr lang="en-US" altLang="zh-CN" sz="2000" i="1">
                                  <a:latin typeface="Cambria Math" panose="02040503050406030204" pitchFamily="18" charset="0"/>
                                </a:rPr>
                                <m:t>𝑢</m:t>
                              </m:r>
                            </m:sub>
                          </m:sSub>
                          <m:r>
                            <a:rPr lang="en-US" altLang="zh-CN" sz="2000" b="0" i="1" smtClean="0">
                              <a:latin typeface="Cambria Math" panose="02040503050406030204" pitchFamily="18" charset="0"/>
                            </a:rPr>
                            <m:t> </m:t>
                          </m:r>
                          <m:r>
                            <a:rPr lang="en-US" altLang="zh-CN" sz="2000" i="1">
                              <a:latin typeface="Cambria Math" panose="02040503050406030204" pitchFamily="18" charset="0"/>
                            </a:rPr>
                            <m:t>∗</m:t>
                          </m:r>
                          <m:r>
                            <a:rPr lang="en-US" altLang="zh-CN" sz="2000" b="0" i="1" smtClean="0">
                              <a:latin typeface="Cambria Math" panose="02040503050406030204" pitchFamily="18" charset="0"/>
                            </a:rPr>
                            <m:t> </m:t>
                          </m:r>
                          <m:r>
                            <a:rPr lang="en-US" altLang="zh-CN" sz="2000" i="1">
                              <a:latin typeface="Cambria Math" panose="02040503050406030204" pitchFamily="18" charset="0"/>
                            </a:rPr>
                            <m:t>𝐸𝑓𝑓𝑒𝑐𝑡𝐸𝑛𝑡𝑟𝑜𝑝</m:t>
                          </m:r>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𝑦</m:t>
                              </m:r>
                            </m:e>
                            <m:sub>
                              <m:r>
                                <a:rPr lang="en-US" altLang="zh-CN" sz="2000" i="1">
                                  <a:latin typeface="Cambria Math" panose="02040503050406030204" pitchFamily="18" charset="0"/>
                                </a:rPr>
                                <m:t>𝑣</m:t>
                              </m:r>
                            </m:sub>
                          </m:sSub>
                        </m:den>
                      </m:f>
                    </m:oMath>
                  </m:oMathPara>
                </a14:m>
                <a:endParaRPr lang="en-US" altLang="zh-CN" sz="2000" dirty="0"/>
              </a:p>
              <a:p>
                <a:pPr lvl="1"/>
                <a:r>
                  <a:rPr lang="en-US" altLang="zh-CN" sz="2400" dirty="0" smtClean="0"/>
                  <a:t>However, doesn’t show some advantages.</a:t>
                </a:r>
              </a:p>
              <a:p>
                <a:r>
                  <a:rPr lang="en-US" altLang="zh-CN" sz="2800" dirty="0" smtClean="0"/>
                  <a:t>Supervised Method: Support Vector </a:t>
                </a:r>
                <a:r>
                  <a:rPr lang="en-US" altLang="zh-CN" sz="2800" dirty="0" smtClean="0"/>
                  <a:t>Machine</a:t>
                </a:r>
                <a:r>
                  <a:rPr lang="en-US" altLang="zh-CN" sz="2800" dirty="0"/>
                  <a:t>,</a:t>
                </a:r>
                <a:r>
                  <a:rPr lang="en-US" altLang="zh-CN" sz="2800" dirty="0" smtClean="0"/>
                  <a:t> </a:t>
                </a:r>
                <a:r>
                  <a:rPr lang="en-US" altLang="zh-CN" sz="2800" dirty="0" smtClean="0"/>
                  <a:t>treat as a classification problem.</a:t>
                </a:r>
              </a:p>
            </p:txBody>
          </p:sp>
        </mc:Choice>
        <mc:Fallback>
          <p:sp>
            <p:nvSpPr>
              <p:cNvPr id="3" name="内容占位符 2"/>
              <p:cNvSpPr>
                <a:spLocks noGrp="1" noRot="1" noChangeAspect="1" noMove="1" noResize="1" noEditPoints="1" noAdjustHandles="1" noChangeArrowheads="1" noChangeShapeType="1" noTextEdit="1"/>
              </p:cNvSpPr>
              <p:nvPr>
                <p:ph idx="1"/>
              </p:nvPr>
            </p:nvSpPr>
            <p:spPr>
              <a:xfrm>
                <a:off x="1280160" y="2099296"/>
                <a:ext cx="10607040" cy="3986213"/>
              </a:xfrm>
              <a:blipFill rotWithShape="0">
                <a:blip r:embed="rId3"/>
                <a:stretch>
                  <a:fillRect l="-977" t="-1376"/>
                </a:stretch>
              </a:blipFill>
            </p:spPr>
            <p:txBody>
              <a:bodyPr/>
              <a:lstStyle/>
              <a:p>
                <a:r>
                  <a:rPr lang="zh-CN" altLang="en-US">
                    <a:noFill/>
                  </a:rPr>
                  <a:t> </a:t>
                </a:r>
              </a:p>
            </p:txBody>
          </p:sp>
        </mc:Fallback>
      </mc:AlternateContent>
      <p:graphicFrame>
        <p:nvGraphicFramePr>
          <p:cNvPr id="5" name="表格 4"/>
          <p:cNvGraphicFramePr>
            <a:graphicFrameLocks noGrp="1"/>
          </p:cNvGraphicFramePr>
          <p:nvPr>
            <p:extLst/>
          </p:nvPr>
        </p:nvGraphicFramePr>
        <p:xfrm>
          <a:off x="2789798" y="5182119"/>
          <a:ext cx="6728346" cy="741680"/>
        </p:xfrm>
        <a:graphic>
          <a:graphicData uri="http://schemas.openxmlformats.org/drawingml/2006/table">
            <a:tbl>
              <a:tblPr firstRow="1" bandRow="1">
                <a:tableStyleId>{3B4B98B0-60AC-42C2-AFA5-B58CD77FA1E5}</a:tableStyleId>
              </a:tblPr>
              <a:tblGrid>
                <a:gridCol w="2242782"/>
                <a:gridCol w="2244520"/>
                <a:gridCol w="2241044"/>
              </a:tblGrid>
              <a:tr h="370840">
                <a:tc>
                  <a:txBody>
                    <a:bodyPr/>
                    <a:lstStyle/>
                    <a:p>
                      <a:endParaRPr lang="zh-CN" alt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800" b="0" i="0" u="none" strike="noStrike" kern="1200" baseline="0" dirty="0" smtClean="0">
                          <a:solidFill>
                            <a:schemeClr val="tx1"/>
                          </a:solidFill>
                          <a:latin typeface="+mn-lt"/>
                          <a:ea typeface="+mn-ea"/>
                          <a:cs typeface="+mn-cs"/>
                        </a:rPr>
                        <a:t>Two-class SVM</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800" b="0" i="0" u="none" strike="noStrike" kern="1200" baseline="0" dirty="0" smtClean="0">
                          <a:solidFill>
                            <a:schemeClr val="tx1"/>
                          </a:solidFill>
                          <a:latin typeface="+mn-lt"/>
                          <a:ea typeface="+mn-ea"/>
                          <a:cs typeface="+mn-cs"/>
                        </a:rPr>
                        <a:t>One-class SVM </a:t>
                      </a:r>
                      <a:endParaRPr lang="zh-CN" altLang="en-US" dirty="0" smtClean="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algn="ctr"/>
                      <a:r>
                        <a:rPr lang="en-US" altLang="zh-CN" sz="1800" b="0" i="0" u="none" strike="noStrike" kern="1200" baseline="0" dirty="0" smtClean="0">
                          <a:solidFill>
                            <a:schemeClr val="tx1"/>
                          </a:solidFill>
                          <a:latin typeface="+mn-lt"/>
                          <a:ea typeface="+mn-ea"/>
                          <a:cs typeface="+mn-cs"/>
                        </a:rPr>
                        <a:t>CausalNet1</a:t>
                      </a:r>
                      <a:endParaRPr lang="zh-CN" alt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800" b="0" i="0" u="none" strike="noStrike" kern="1200" baseline="0" dirty="0" smtClean="0">
                          <a:solidFill>
                            <a:schemeClr val="tx1"/>
                          </a:solidFill>
                          <a:latin typeface="+mn-lt"/>
                          <a:ea typeface="+mn-ea"/>
                          <a:cs typeface="+mn-cs"/>
                        </a:rPr>
                        <a:t>81.58% </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800" b="0" i="0" u="none" strike="noStrike" kern="1200" baseline="0" dirty="0" smtClean="0">
                          <a:solidFill>
                            <a:schemeClr val="tx1"/>
                          </a:solidFill>
                          <a:latin typeface="+mn-lt"/>
                          <a:ea typeface="+mn-ea"/>
                          <a:cs typeface="+mn-cs"/>
                        </a:rPr>
                        <a:t>60.71% </a:t>
                      </a:r>
                      <a:endParaRPr lang="zh-CN" alt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6" name="灯片编号占位符 5"/>
          <p:cNvSpPr>
            <a:spLocks noGrp="1"/>
          </p:cNvSpPr>
          <p:nvPr>
            <p:ph type="sldNum" sz="quarter" idx="12"/>
          </p:nvPr>
        </p:nvSpPr>
        <p:spPr/>
        <p:txBody>
          <a:bodyPr/>
          <a:lstStyle/>
          <a:p>
            <a:fld id="{BD266BE7-899D-4075-917F-DBDE33B6B692}" type="slidenum">
              <a:rPr lang="en-US" altLang="zh-CN" smtClean="0"/>
              <a:t>8</a:t>
            </a:fld>
            <a:endParaRPr lang="en-US" altLang="zh-CN"/>
          </a:p>
        </p:txBody>
      </p:sp>
      <p:sp>
        <p:nvSpPr>
          <p:cNvPr id="7" name="文本框 6"/>
          <p:cNvSpPr txBox="1"/>
          <p:nvPr/>
        </p:nvSpPr>
        <p:spPr>
          <a:xfrm>
            <a:off x="5717037" y="5548098"/>
            <a:ext cx="928459" cy="369332"/>
          </a:xfrm>
          <a:prstGeom prst="rect">
            <a:avLst/>
          </a:prstGeom>
          <a:noFill/>
        </p:spPr>
        <p:txBody>
          <a:bodyPr wrap="none" rtlCol="0">
            <a:spAutoFit/>
          </a:bodyPr>
          <a:lstStyle/>
          <a:p>
            <a:r>
              <a:rPr lang="en-US" altLang="zh-CN" b="1" dirty="0"/>
              <a:t>81.58% </a:t>
            </a:r>
            <a:endParaRPr lang="zh-CN" altLang="en-US" b="1" dirty="0"/>
          </a:p>
        </p:txBody>
      </p:sp>
    </p:spTree>
    <p:extLst>
      <p:ext uri="{BB962C8B-B14F-4D97-AF65-F5344CB8AC3E}">
        <p14:creationId xmlns:p14="http://schemas.microsoft.com/office/powerpoint/2010/main" val="2209863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80159" y="466343"/>
            <a:ext cx="10467555" cy="1362113"/>
          </a:xfrm>
        </p:spPr>
        <p:txBody>
          <a:bodyPr>
            <a:normAutofit/>
          </a:bodyPr>
          <a:lstStyle/>
          <a:p>
            <a:r>
              <a:rPr lang="en-US" altLang="zh-CN" sz="4000" dirty="0"/>
              <a:t>Approach: Map to </a:t>
            </a:r>
            <a:r>
              <a:rPr lang="en-US" altLang="zh-CN" sz="4000" dirty="0" err="1"/>
              <a:t>Synsets</a:t>
            </a:r>
            <a:r>
              <a:rPr lang="en-US" altLang="zh-CN" sz="4000" dirty="0"/>
              <a:t> and Recover to Words</a:t>
            </a:r>
            <a:endParaRPr lang="zh-CN" altLang="en-US" sz="3600" dirty="0"/>
          </a:p>
        </p:txBody>
      </p:sp>
      <p:sp>
        <p:nvSpPr>
          <p:cNvPr id="4" name="灯片编号占位符 3"/>
          <p:cNvSpPr>
            <a:spLocks noGrp="1"/>
          </p:cNvSpPr>
          <p:nvPr>
            <p:ph type="sldNum" sz="quarter" idx="12"/>
          </p:nvPr>
        </p:nvSpPr>
        <p:spPr/>
        <p:txBody>
          <a:bodyPr/>
          <a:lstStyle/>
          <a:p>
            <a:fld id="{BD266BE7-899D-4075-917F-DBDE33B6B692}" type="slidenum">
              <a:rPr lang="en-US" altLang="zh-CN" smtClean="0"/>
              <a:pPr/>
              <a:t>9</a:t>
            </a:fld>
            <a:endParaRPr lang="zh-CN" altLang="en-US" dirty="0"/>
          </a:p>
        </p:txBody>
      </p:sp>
      <p:pic>
        <p:nvPicPr>
          <p:cNvPr id="9" name="内容占位符 8"/>
          <p:cNvPicPr>
            <a:picLocks noGrp="1" noChangeAspect="1"/>
          </p:cNvPicPr>
          <p:nvPr>
            <p:ph idx="1"/>
          </p:nvPr>
        </p:nvPicPr>
        <p:blipFill>
          <a:blip r:embed="rId3"/>
          <a:stretch>
            <a:fillRect/>
          </a:stretch>
        </p:blipFill>
        <p:spPr>
          <a:xfrm>
            <a:off x="2774485" y="1766403"/>
            <a:ext cx="6639982" cy="5091597"/>
          </a:xfrm>
          <a:prstGeom prst="rect">
            <a:avLst/>
          </a:prstGeom>
        </p:spPr>
      </p:pic>
      <p:sp>
        <p:nvSpPr>
          <p:cNvPr id="5" name="内容占位符 2"/>
          <p:cNvSpPr txBox="1">
            <a:spLocks/>
          </p:cNvSpPr>
          <p:nvPr/>
        </p:nvSpPr>
        <p:spPr>
          <a:xfrm>
            <a:off x="1280160" y="2099296"/>
            <a:ext cx="10607040" cy="398621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r>
              <a:rPr lang="en-US" altLang="zh-CN" sz="2800" dirty="0" smtClean="0"/>
              <a:t>WordNet:</a:t>
            </a:r>
          </a:p>
          <a:p>
            <a:pPr marL="457200" lvl="1" indent="0">
              <a:buNone/>
            </a:pPr>
            <a:endParaRPr lang="en-US" altLang="zh-CN" sz="2800" dirty="0" smtClean="0"/>
          </a:p>
        </p:txBody>
      </p:sp>
    </p:spTree>
    <p:extLst>
      <p:ext uri="{BB962C8B-B14F-4D97-AF65-F5344CB8AC3E}">
        <p14:creationId xmlns:p14="http://schemas.microsoft.com/office/powerpoint/2010/main" val="3220580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Education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ducation_16x9.potx" id="{AA5F22BC-61EA-4F01-AB22-75117871E196}" vid="{BD0EB374-1DDC-4F15-88A9-D386288C58A6}"/>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C1D5F340F01F94FA2FD29A5E6DC872E" ma:contentTypeVersion="0" ma:contentTypeDescription="Create a new document." ma:contentTypeScope="" ma:versionID="141aba3b8f8cb7f331be6546df69db50">
  <xsd:schema xmlns:xsd="http://www.w3.org/2001/XMLSchema" xmlns:xs="http://www.w3.org/2001/XMLSchema" xmlns:p="http://schemas.microsoft.com/office/2006/metadata/properties" targetNamespace="http://schemas.microsoft.com/office/2006/metadata/properties" ma:root="true" ma:fieldsID="f8e4ef66d87525153bd8907774ed28f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F7A874A-6E55-415B-9061-8B2D43DC2F48}">
  <ds:schemaRefs>
    <ds:schemaRef ds:uri="http://schemas.microsoft.com/sharepoint/v3/contenttype/forms"/>
  </ds:schemaRefs>
</ds:datastoreItem>
</file>

<file path=customXml/itemProps2.xml><?xml version="1.0" encoding="utf-8"?>
<ds:datastoreItem xmlns:ds="http://schemas.openxmlformats.org/officeDocument/2006/customXml" ds:itemID="{9896FEF9-821E-45A6-82F2-0B1CE4CD8C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91BC99BC-3A63-4255-9D4F-38C5B80A3193}">
  <ds:schemaRefs>
    <ds:schemaRef ds:uri="http://purl.org/dc/elements/1.1/"/>
    <ds:schemaRef ds:uri="http://schemas.microsoft.com/office/2006/documentManagement/types"/>
    <ds:schemaRef ds:uri="http://schemas.microsoft.com/office/infopath/2007/PartnerControls"/>
    <ds:schemaRef ds:uri="http://www.w3.org/XML/1998/namespace"/>
    <ds:schemaRef ds:uri="http://purl.org/dc/terms/"/>
    <ds:schemaRef ds:uri="http://schemas.openxmlformats.org/package/2006/metadata/core-propertie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0</TotalTime>
  <Words>1954</Words>
  <Application>Microsoft Office PowerPoint</Application>
  <PresentationFormat>宽屏</PresentationFormat>
  <Paragraphs>221</Paragraphs>
  <Slides>15</Slides>
  <Notes>15</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15</vt:i4>
      </vt:variant>
    </vt:vector>
  </HeadingPairs>
  <TitlesOfParts>
    <vt:vector size="20" baseType="lpstr">
      <vt:lpstr>宋体</vt:lpstr>
      <vt:lpstr>Calibri</vt:lpstr>
      <vt:lpstr>Cambria Math</vt:lpstr>
      <vt:lpstr>Wingdings</vt:lpstr>
      <vt:lpstr>Education 16x9</vt:lpstr>
      <vt:lpstr>Causal Relation Detection in Natural Language Discourse</vt:lpstr>
      <vt:lpstr>Problem Description</vt:lpstr>
      <vt:lpstr>Approach</vt:lpstr>
      <vt:lpstr>Approach: Data Extraction </vt:lpstr>
      <vt:lpstr>Approach: Data Extraction</vt:lpstr>
      <vt:lpstr>Approach: Feature Extraction &amp; Noise Filtering  </vt:lpstr>
      <vt:lpstr>Approach: Feature Extraction &amp; Noise Filtering </vt:lpstr>
      <vt:lpstr>Approach: Feature Extraction &amp; Noise Filtering</vt:lpstr>
      <vt:lpstr>Approach: Map to Synsets and Recover to Words</vt:lpstr>
      <vt:lpstr>Approach: Map to Synsets and Recover to Words</vt:lpstr>
      <vt:lpstr>Approach: Map to Synsets and Recover to Words</vt:lpstr>
      <vt:lpstr>Result</vt:lpstr>
      <vt:lpstr>Conclusion</vt:lpstr>
      <vt:lpstr>Demo</vt:lpstr>
      <vt:lpstr>Thank you! &amp; QA</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2012-09-21T18:31:34Z</dcterms:created>
  <dcterms:modified xsi:type="dcterms:W3CDTF">2015-06-25T03:42:22Z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0x0101007C1D5F340F01F94FA2FD29A5E6DC872E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